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Poppins" panose="020B0502040204020203" pitchFamily="2" charset="0"/>
      <p:regular r:id="rId10"/>
    </p:embeddedFont>
    <p:embeddedFont>
      <p:font typeface="Poppins Bold" panose="020B0604020202020204" charset="0"/>
      <p:regular r:id="rId11"/>
    </p:embeddedFont>
    <p:embeddedFont>
      <p:font typeface="Proxima Nova" panose="020B0604020202020204" charset="0"/>
      <p:regular r:id="rId12"/>
    </p:embeddedFont>
    <p:embeddedFont>
      <p:font typeface="Proxima Nova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hyperlink" Target="https://colab.research.google.com/drive/1_ohfA5glyt3fjs12JDfENpfPPwEzz_Hq?usp=shari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document/d/13q1XKAqUZ8odPWnOWKXa9FeMVIzKT3dwcJ5-BL5Na1w/edit?tab=t.0#heading=h.5m7rlcapf2k9" TargetMode="External"/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hyperlink" Target="http://t.me/TVS_Sahayak_BOT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drive/1D1hFcoPUDatFTQv04SDvKtGLHq6fuJst?usp=sharing" TargetMode="External"/><Relationship Id="rId13" Type="http://schemas.openxmlformats.org/officeDocument/2006/relationships/hyperlink" Target="https://docs.google.com/document/d/13q1XKAqUZ8odPWnOWKXa9FeMVIzKT3dwcJ5-BL5Na1w/edit?usp=sharing" TargetMode="External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drive.google.com/file/d/1QrF41Z5U6qLU8wWlwX9vMvMDaj3HbhhA/view?usp=sharing" TargetMode="External"/><Relationship Id="rId12" Type="http://schemas.openxmlformats.org/officeDocument/2006/relationships/hyperlink" Target="https://drive.google.com/file/d/1WlRxz9--JzXoeR1et4RaeMStFkscK5jG/view?usp=sharing" TargetMode="External"/><Relationship Id="rId2" Type="http://schemas.openxmlformats.org/officeDocument/2006/relationships/video" Target="../media/media1.mp4"/><Relationship Id="rId16" Type="http://schemas.openxmlformats.org/officeDocument/2006/relationships/hyperlink" Target="https://docs.google.com/spreadsheets/d/1TSr83Cuj7RvJLhtjiDf6iC_JqJC3fMDeJ5RxSEJq0I4/edit?usp=sharing" TargetMode="External"/><Relationship Id="rId1" Type="http://schemas.microsoft.com/office/2007/relationships/media" Target="../media/media1.mp4"/><Relationship Id="rId6" Type="http://schemas.openxmlformats.org/officeDocument/2006/relationships/hyperlink" Target="https://colab.research.google.com/drive/1_ohfA5glyt3fjs12JDfENpfPPwEzz_Hq?usp=sharing" TargetMode="External"/><Relationship Id="rId11" Type="http://schemas.openxmlformats.org/officeDocument/2006/relationships/hyperlink" Target="https://drive.google.com/file/d/1i5vDuKRtrtR60z9Iwwn8IIhgePD3fco1/view?usp=sharing" TargetMode="External"/><Relationship Id="rId5" Type="http://schemas.openxmlformats.org/officeDocument/2006/relationships/image" Target="../media/image40.jpeg"/><Relationship Id="rId15" Type="http://schemas.openxmlformats.org/officeDocument/2006/relationships/hyperlink" Target="https://drive.google.com/file/d/1ifhWdUw7wzjZ-DiVKVX3PqCmXi9fn14y/view?usp=sharing" TargetMode="External"/><Relationship Id="rId10" Type="http://schemas.openxmlformats.org/officeDocument/2006/relationships/hyperlink" Target="https://colab.research.google.com/drive/1U8WJkHvwYCZyz_nIFXXyn9TDxDv5T9Kt?usp=sharing" TargetMode="External"/><Relationship Id="rId4" Type="http://schemas.openxmlformats.org/officeDocument/2006/relationships/image" Target="../media/image39.png"/><Relationship Id="rId9" Type="http://schemas.openxmlformats.org/officeDocument/2006/relationships/hyperlink" Target="https://drive.google.com/file/d/1zNC4pgaVzHuuAP42GSggm-HLMnB0k_mp/view?usp=sharing" TargetMode="External"/><Relationship Id="rId14" Type="http://schemas.openxmlformats.org/officeDocument/2006/relationships/hyperlink" Target="https://docs.google.com/spreadsheets/d/17zc1bA0GGIWNJ2a8JZ1q5XeDmPozViwoOR82efMcybY/edit?usp=sharin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0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11419" y="4724400"/>
            <a:ext cx="61834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Analytics Submission</a:t>
            </a:r>
          </a:p>
        </p:txBody>
      </p:sp>
      <p:sp>
        <p:nvSpPr>
          <p:cNvPr id="3" name="Freeform 3" descr="circle"/>
          <p:cNvSpPr/>
          <p:nvPr/>
        </p:nvSpPr>
        <p:spPr>
          <a:xfrm>
            <a:off x="1462323" y="2574533"/>
            <a:ext cx="5137933" cy="5137933"/>
          </a:xfrm>
          <a:custGeom>
            <a:avLst/>
            <a:gdLst/>
            <a:ahLst/>
            <a:cxnLst/>
            <a:rect l="l" t="t" r="r" b="b"/>
            <a:pathLst>
              <a:path w="5137933" h="5137933">
                <a:moveTo>
                  <a:pt x="0" y="0"/>
                </a:moveTo>
                <a:lnTo>
                  <a:pt x="5137933" y="0"/>
                </a:lnTo>
                <a:lnTo>
                  <a:pt x="5137933" y="5137934"/>
                </a:lnTo>
                <a:lnTo>
                  <a:pt x="0" y="5137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 descr="circle with squiggles inside"/>
          <p:cNvSpPr/>
          <p:nvPr/>
        </p:nvSpPr>
        <p:spPr>
          <a:xfrm>
            <a:off x="-1106644" y="2574533"/>
            <a:ext cx="5137933" cy="5137933"/>
          </a:xfrm>
          <a:custGeom>
            <a:avLst/>
            <a:gdLst/>
            <a:ahLst/>
            <a:cxnLst/>
            <a:rect l="l" t="t" r="r" b="b"/>
            <a:pathLst>
              <a:path w="5137933" h="5137933">
                <a:moveTo>
                  <a:pt x="0" y="0"/>
                </a:moveTo>
                <a:lnTo>
                  <a:pt x="5137933" y="0"/>
                </a:lnTo>
                <a:lnTo>
                  <a:pt x="5137933" y="5137934"/>
                </a:lnTo>
                <a:lnTo>
                  <a:pt x="0" y="5137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084662" y="-234758"/>
            <a:ext cx="4528388" cy="1336510"/>
            <a:chOff x="0" y="0"/>
            <a:chExt cx="1192662" cy="3520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92662" cy="352003"/>
            </a:xfrm>
            <a:custGeom>
              <a:avLst/>
              <a:gdLst/>
              <a:ahLst/>
              <a:cxnLst/>
              <a:rect l="l" t="t" r="r" b="b"/>
              <a:pathLst>
                <a:path w="1192662" h="352003">
                  <a:moveTo>
                    <a:pt x="59837" y="0"/>
                  </a:moveTo>
                  <a:lnTo>
                    <a:pt x="1132824" y="0"/>
                  </a:lnTo>
                  <a:cubicBezTo>
                    <a:pt x="1165872" y="0"/>
                    <a:pt x="1192662" y="26790"/>
                    <a:pt x="1192662" y="59837"/>
                  </a:cubicBezTo>
                  <a:lnTo>
                    <a:pt x="1192662" y="292165"/>
                  </a:lnTo>
                  <a:cubicBezTo>
                    <a:pt x="1192662" y="325212"/>
                    <a:pt x="1165872" y="352003"/>
                    <a:pt x="1132824" y="352003"/>
                  </a:cubicBezTo>
                  <a:lnTo>
                    <a:pt x="59837" y="352003"/>
                  </a:lnTo>
                  <a:cubicBezTo>
                    <a:pt x="26790" y="352003"/>
                    <a:pt x="0" y="325212"/>
                    <a:pt x="0" y="292165"/>
                  </a:cubicBezTo>
                  <a:lnTo>
                    <a:pt x="0" y="59837"/>
                  </a:lnTo>
                  <a:cubicBezTo>
                    <a:pt x="0" y="26790"/>
                    <a:pt x="26790" y="0"/>
                    <a:pt x="598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92662" cy="3901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712183" y="103496"/>
            <a:ext cx="3181367" cy="894759"/>
          </a:xfrm>
          <a:custGeom>
            <a:avLst/>
            <a:gdLst/>
            <a:ahLst/>
            <a:cxnLst/>
            <a:rect l="l" t="t" r="r" b="b"/>
            <a:pathLst>
              <a:path w="3181367" h="894759">
                <a:moveTo>
                  <a:pt x="0" y="0"/>
                </a:moveTo>
                <a:lnTo>
                  <a:pt x="3181367" y="0"/>
                </a:lnTo>
                <a:lnTo>
                  <a:pt x="3181367" y="894760"/>
                </a:lnTo>
                <a:lnTo>
                  <a:pt x="0" y="894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075850" y="7533715"/>
            <a:ext cx="61834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Presented by </a:t>
            </a:r>
            <a:r>
              <a:rPr lang="en-US" sz="2799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Sanskar Ughade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75850" y="7121212"/>
            <a:ext cx="5922661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Case 2 : Loan Collection Tathagatha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00256" y="3224892"/>
            <a:ext cx="10200513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TVS EPIC 7.0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06203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7920"/>
            <a:ext cx="8764089" cy="10199080"/>
            <a:chOff x="0" y="0"/>
            <a:chExt cx="2308238" cy="26861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08238" cy="2686177"/>
            </a:xfrm>
            <a:custGeom>
              <a:avLst/>
              <a:gdLst/>
              <a:ahLst/>
              <a:cxnLst/>
              <a:rect l="l" t="t" r="r" b="b"/>
              <a:pathLst>
                <a:path w="2308238" h="2686177">
                  <a:moveTo>
                    <a:pt x="0" y="0"/>
                  </a:moveTo>
                  <a:lnTo>
                    <a:pt x="2308238" y="0"/>
                  </a:lnTo>
                  <a:lnTo>
                    <a:pt x="2308238" y="2686177"/>
                  </a:lnTo>
                  <a:lnTo>
                    <a:pt x="0" y="2686177"/>
                  </a:lnTo>
                  <a:close/>
                </a:path>
              </a:pathLst>
            </a:custGeom>
            <a:solidFill>
              <a:srgbClr val="06203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08238" cy="272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3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60223" y="603467"/>
            <a:ext cx="884023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Analysis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0223" y="1991695"/>
            <a:ext cx="8005224" cy="39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0"/>
              </a:lnSpc>
            </a:pPr>
            <a:r>
              <a:rPr lang="en-US" sz="231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Performed EDA (Exploratory Data Analysis) on the dataset -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492103" y="319964"/>
            <a:ext cx="5788921" cy="5397863"/>
          </a:xfrm>
          <a:custGeom>
            <a:avLst/>
            <a:gdLst/>
            <a:ahLst/>
            <a:cxnLst/>
            <a:rect l="l" t="t" r="r" b="b"/>
            <a:pathLst>
              <a:path w="5788921" h="5397863">
                <a:moveTo>
                  <a:pt x="0" y="0"/>
                </a:moveTo>
                <a:lnTo>
                  <a:pt x="5788922" y="0"/>
                </a:lnTo>
                <a:lnTo>
                  <a:pt x="5788922" y="5397862"/>
                </a:lnTo>
                <a:lnTo>
                  <a:pt x="0" y="5397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30" b="-136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359246" y="5717826"/>
            <a:ext cx="6373237" cy="2619648"/>
          </a:xfrm>
          <a:custGeom>
            <a:avLst/>
            <a:gdLst/>
            <a:ahLst/>
            <a:cxnLst/>
            <a:rect l="l" t="t" r="r" b="b"/>
            <a:pathLst>
              <a:path w="6373237" h="2619648">
                <a:moveTo>
                  <a:pt x="0" y="0"/>
                </a:moveTo>
                <a:lnTo>
                  <a:pt x="6373237" y="0"/>
                </a:lnTo>
                <a:lnTo>
                  <a:pt x="6373237" y="2619649"/>
                </a:lnTo>
                <a:lnTo>
                  <a:pt x="0" y="2619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2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25030" y="9229725"/>
            <a:ext cx="296103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0"/>
              </a:lnSpc>
            </a:pPr>
            <a:r>
              <a:rPr lang="en-US" sz="3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Link:</a:t>
            </a:r>
            <a:r>
              <a:rPr lang="en-US" sz="3400">
                <a:solidFill>
                  <a:srgbClr val="19182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400" u="sng">
                <a:solidFill>
                  <a:srgbClr val="38B6FF"/>
                </a:solidFill>
                <a:latin typeface="Proxima Nova"/>
                <a:ea typeface="Proxima Nova"/>
                <a:cs typeface="Proxima Nova"/>
                <a:sym typeface="Proxima Nova"/>
                <a:hlinkClick r:id="rId4" tooltip="https://colab.research.google.com/drive/1_ohfA5glyt3fjs12JDfENpfPPwEzz_Hq?usp=sharing"/>
              </a:rPr>
              <a:t>Colab</a:t>
            </a:r>
            <a:r>
              <a:rPr lang="en-US" sz="3400">
                <a:solidFill>
                  <a:srgbClr val="19182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0223" y="2938426"/>
            <a:ext cx="7824641" cy="5454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161" lvl="1" indent="-228581" algn="l">
              <a:lnSpc>
                <a:spcPts val="3620"/>
              </a:lnSpc>
              <a:buFont typeface="Arial"/>
              <a:buChar char="•"/>
            </a:pPr>
            <a:r>
              <a:rPr lang="en-US" sz="211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Assessed dataset shape and identified </a:t>
            </a:r>
            <a:r>
              <a:rPr lang="en-US" sz="2117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NULL values</a:t>
            </a:r>
            <a:r>
              <a:rPr lang="en-US" sz="211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.                   </a:t>
            </a:r>
          </a:p>
          <a:p>
            <a:pPr marL="457161" lvl="1" indent="-228581" algn="l">
              <a:lnSpc>
                <a:spcPts val="3620"/>
              </a:lnSpc>
              <a:buFont typeface="Arial"/>
              <a:buChar char="•"/>
            </a:pPr>
            <a:r>
              <a:rPr lang="en-US" sz="211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Computed </a:t>
            </a:r>
            <a:r>
              <a:rPr lang="en-US" sz="2117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descriptive statistics </a:t>
            </a:r>
            <a:r>
              <a:rPr lang="en-US" sz="211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(mean and other statistical quantities)</a:t>
            </a:r>
          </a:p>
          <a:p>
            <a:pPr marL="457161" lvl="1" indent="-228581" algn="l">
              <a:lnSpc>
                <a:spcPts val="3620"/>
              </a:lnSpc>
              <a:buFont typeface="Arial"/>
              <a:buChar char="•"/>
            </a:pPr>
            <a:r>
              <a:rPr lang="en-US" sz="211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Visualised the</a:t>
            </a:r>
            <a:r>
              <a:rPr lang="en-US" sz="2117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distribution</a:t>
            </a:r>
            <a:r>
              <a:rPr lang="en-US" sz="211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with histograms and box plots</a:t>
            </a:r>
          </a:p>
          <a:p>
            <a:pPr marL="457161" lvl="1" indent="-228581" algn="l">
              <a:lnSpc>
                <a:spcPts val="3620"/>
              </a:lnSpc>
              <a:buFont typeface="Arial"/>
              <a:buChar char="•"/>
            </a:pPr>
            <a:r>
              <a:rPr lang="en-US" sz="211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Analysed the </a:t>
            </a:r>
            <a:r>
              <a:rPr lang="en-US" sz="2117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categorical distribution</a:t>
            </a:r>
            <a:r>
              <a:rPr lang="en-US" sz="211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for each categorical feature.</a:t>
            </a:r>
          </a:p>
          <a:p>
            <a:pPr marL="457161" lvl="1" indent="-228581" algn="l">
              <a:lnSpc>
                <a:spcPts val="3620"/>
              </a:lnSpc>
              <a:buFont typeface="Arial"/>
              <a:buChar char="•"/>
            </a:pPr>
            <a:r>
              <a:rPr lang="en-US" sz="211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Created a </a:t>
            </a:r>
            <a:r>
              <a:rPr lang="en-US" sz="2117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correlation matrix</a:t>
            </a:r>
            <a:r>
              <a:rPr lang="en-US" sz="211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to examine relationships between features.</a:t>
            </a:r>
          </a:p>
          <a:p>
            <a:pPr marL="457161" lvl="1" indent="-228581" algn="l">
              <a:lnSpc>
                <a:spcPts val="3620"/>
              </a:lnSpc>
              <a:buFont typeface="Arial"/>
              <a:buChar char="•"/>
            </a:pPr>
            <a:r>
              <a:rPr lang="en-US" sz="211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Examined the frequency of the target variable, its percentiles and their relationship with all features.</a:t>
            </a:r>
          </a:p>
          <a:p>
            <a:pPr marL="457161" lvl="1" indent="-228581" algn="l">
              <a:lnSpc>
                <a:spcPts val="3620"/>
              </a:lnSpc>
              <a:buFont typeface="Arial"/>
              <a:buChar char="•"/>
            </a:pPr>
            <a:r>
              <a:rPr lang="en-US" sz="211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Compared the </a:t>
            </a:r>
            <a:r>
              <a:rPr lang="en-US" sz="2117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distribution of the target variable</a:t>
            </a:r>
            <a:r>
              <a:rPr lang="en-US" sz="211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within each category.</a:t>
            </a:r>
          </a:p>
        </p:txBody>
      </p:sp>
      <p:sp>
        <p:nvSpPr>
          <p:cNvPr id="14" name="Freeform 14" descr="dotted circle grid"/>
          <p:cNvSpPr/>
          <p:nvPr/>
        </p:nvSpPr>
        <p:spPr>
          <a:xfrm>
            <a:off x="7367373" y="8825347"/>
            <a:ext cx="1776627" cy="2065845"/>
          </a:xfrm>
          <a:custGeom>
            <a:avLst/>
            <a:gdLst/>
            <a:ahLst/>
            <a:cxnLst/>
            <a:rect l="l" t="t" r="r" b="b"/>
            <a:pathLst>
              <a:path w="1776627" h="2065845">
                <a:moveTo>
                  <a:pt x="0" y="0"/>
                </a:moveTo>
                <a:lnTo>
                  <a:pt x="1776627" y="0"/>
                </a:lnTo>
                <a:lnTo>
                  <a:pt x="1776627" y="2065845"/>
                </a:lnTo>
                <a:lnTo>
                  <a:pt x="0" y="20658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144000" y="8806297"/>
            <a:ext cx="8588794" cy="121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Conclusion: </a:t>
            </a:r>
            <a:r>
              <a:rPr lang="en-US" sz="18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target is strongly influenced by </a:t>
            </a:r>
            <a:r>
              <a:rPr lang="en-US" sz="1899" b="1">
                <a:solidFill>
                  <a:srgbClr val="BC2731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complaints</a:t>
            </a:r>
            <a:r>
              <a:rPr lang="en-US" sz="18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</a:t>
            </a:r>
            <a:r>
              <a:rPr lang="en-US" sz="1899" b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1899" b="1">
                <a:solidFill>
                  <a:srgbClr val="BC2731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delay days</a:t>
            </a:r>
            <a:r>
              <a:rPr lang="en-US" sz="18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and </a:t>
            </a:r>
            <a:r>
              <a:rPr lang="en-US" sz="1899" b="1">
                <a:solidFill>
                  <a:srgbClr val="BC2731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missed payments</a:t>
            </a:r>
            <a:r>
              <a:rPr lang="en-US" sz="1899">
                <a:solidFill>
                  <a:srgbClr val="BC273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(positive correlation), while </a:t>
            </a:r>
            <a:r>
              <a:rPr lang="en-US" sz="1899" b="1">
                <a:solidFill>
                  <a:srgbClr val="0F8A42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age</a:t>
            </a:r>
            <a:r>
              <a:rPr lang="en-US" sz="18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en-US" sz="1899" b="1">
                <a:solidFill>
                  <a:srgbClr val="0F8A42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income</a:t>
            </a:r>
            <a:r>
              <a:rPr lang="en-US" sz="18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show a strong negative correlation. These insights guide feature selection for predictive modeling.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732483" y="291389"/>
            <a:ext cx="1273705" cy="409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06203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7920"/>
            <a:ext cx="8764089" cy="10199080"/>
            <a:chOff x="0" y="0"/>
            <a:chExt cx="2308238" cy="26861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08238" cy="2686177"/>
            </a:xfrm>
            <a:custGeom>
              <a:avLst/>
              <a:gdLst/>
              <a:ahLst/>
              <a:cxnLst/>
              <a:rect l="l" t="t" r="r" b="b"/>
              <a:pathLst>
                <a:path w="2308238" h="2686177">
                  <a:moveTo>
                    <a:pt x="0" y="0"/>
                  </a:moveTo>
                  <a:lnTo>
                    <a:pt x="2308238" y="0"/>
                  </a:lnTo>
                  <a:lnTo>
                    <a:pt x="2308238" y="2686177"/>
                  </a:lnTo>
                  <a:lnTo>
                    <a:pt x="0" y="2686177"/>
                  </a:lnTo>
                  <a:close/>
                </a:path>
              </a:pathLst>
            </a:custGeom>
            <a:solidFill>
              <a:srgbClr val="06203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08238" cy="272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3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60223" y="603467"/>
            <a:ext cx="725110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Prediction Modeling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2475" y="1561176"/>
            <a:ext cx="7959140" cy="640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1358" lvl="1" indent="-210679" algn="l">
              <a:lnSpc>
                <a:spcPts val="3376"/>
              </a:lnSpc>
              <a:buFont typeface="Arial"/>
              <a:buChar char="•"/>
            </a:pPr>
            <a:r>
              <a:rPr lang="en-US" sz="1951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One-hot encoded </a:t>
            </a:r>
            <a:r>
              <a:rPr lang="en-US" sz="195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categorical features into binary form.</a:t>
            </a:r>
          </a:p>
          <a:p>
            <a:pPr marL="421358" lvl="1" indent="-210679" algn="l">
              <a:lnSpc>
                <a:spcPts val="3376"/>
              </a:lnSpc>
              <a:buFont typeface="Arial"/>
              <a:buChar char="•"/>
            </a:pPr>
            <a:r>
              <a:rPr lang="en-US" sz="195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Created new features (eg Debt-to-Income Ratio, Delinquency Rate)</a:t>
            </a:r>
          </a:p>
          <a:p>
            <a:pPr marL="421358" lvl="1" indent="-210679" algn="l">
              <a:lnSpc>
                <a:spcPts val="3376"/>
              </a:lnSpc>
              <a:buFont typeface="Arial"/>
              <a:buChar char="•"/>
            </a:pPr>
            <a:r>
              <a:rPr lang="en-US" sz="195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Detected outliers with the </a:t>
            </a:r>
            <a:r>
              <a:rPr lang="en-US" sz="1951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IQR technique</a:t>
            </a:r>
            <a:r>
              <a:rPr lang="en-US" sz="195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. Retained them to prevent dropping data. The chosen model could handle them.</a:t>
            </a:r>
          </a:p>
          <a:p>
            <a:pPr marL="421358" lvl="1" indent="-210679" algn="l">
              <a:lnSpc>
                <a:spcPts val="3376"/>
              </a:lnSpc>
              <a:buFont typeface="Arial"/>
              <a:buChar char="•"/>
            </a:pPr>
            <a:r>
              <a:rPr lang="en-US" sz="195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Normalised the dataset using </a:t>
            </a:r>
            <a:r>
              <a:rPr lang="en-US" sz="1951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Min-Max Scaler</a:t>
            </a:r>
            <a:r>
              <a:rPr lang="en-US" sz="195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(range - 0 to 1)</a:t>
            </a:r>
          </a:p>
          <a:p>
            <a:pPr marL="421358" lvl="1" indent="-210679" algn="l">
              <a:lnSpc>
                <a:spcPts val="3376"/>
              </a:lnSpc>
              <a:buFont typeface="Arial"/>
              <a:buChar char="•"/>
            </a:pPr>
            <a:r>
              <a:rPr lang="en-US" sz="195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Split the data into training, validation and test sets.</a:t>
            </a:r>
          </a:p>
          <a:p>
            <a:pPr marL="421358" lvl="1" indent="-210679" algn="l">
              <a:lnSpc>
                <a:spcPts val="3376"/>
              </a:lnSpc>
              <a:buFont typeface="Arial"/>
              <a:buChar char="•"/>
            </a:pPr>
            <a:r>
              <a:rPr lang="en-US" sz="195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Chose the </a:t>
            </a:r>
            <a:r>
              <a:rPr lang="en-US" sz="1951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Random Forest model </a:t>
            </a:r>
            <a:r>
              <a:rPr lang="en-US" sz="195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and performed hyperparameter tuning using </a:t>
            </a:r>
            <a:r>
              <a:rPr lang="en-US" sz="1951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5-fold cross-validation</a:t>
            </a:r>
            <a:r>
              <a:rPr lang="en-US" sz="195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with GridSearchCV.</a:t>
            </a:r>
          </a:p>
          <a:p>
            <a:pPr marL="421358" lvl="1" indent="-210679" algn="l">
              <a:lnSpc>
                <a:spcPts val="3376"/>
              </a:lnSpc>
              <a:buFont typeface="Arial"/>
              <a:buChar char="•"/>
            </a:pPr>
            <a:r>
              <a:rPr lang="en-US" sz="195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Trained on full training set with optimal parameters.</a:t>
            </a:r>
          </a:p>
          <a:p>
            <a:pPr marL="421358" lvl="1" indent="-210679" algn="l">
              <a:lnSpc>
                <a:spcPts val="3376"/>
              </a:lnSpc>
              <a:buFont typeface="Arial"/>
              <a:buChar char="•"/>
            </a:pPr>
            <a:r>
              <a:rPr lang="en-US" sz="195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Assessed the model performance on the validation and test sets.</a:t>
            </a:r>
          </a:p>
          <a:p>
            <a:pPr marL="421358" lvl="1" indent="-210679" algn="l">
              <a:lnSpc>
                <a:spcPts val="3376"/>
              </a:lnSpc>
              <a:buFont typeface="Arial"/>
              <a:buChar char="•"/>
            </a:pPr>
            <a:r>
              <a:rPr lang="en-US" sz="195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Evaluated on validation and test sets using accuracy, precision, recall and </a:t>
            </a:r>
            <a:r>
              <a:rPr lang="en-US" sz="1951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ROC-AUC</a:t>
            </a:r>
            <a:r>
              <a:rPr lang="en-US" sz="195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421358" lvl="1" indent="-210679" algn="l">
              <a:lnSpc>
                <a:spcPts val="3376"/>
              </a:lnSpc>
              <a:buFont typeface="Arial"/>
              <a:buChar char="•"/>
            </a:pPr>
            <a:r>
              <a:rPr lang="en-US" sz="195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Benchmarked against</a:t>
            </a:r>
            <a:r>
              <a:rPr lang="en-US" sz="1951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XGBoost</a:t>
            </a:r>
            <a:r>
              <a:rPr lang="en-US" sz="195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en-US" sz="1951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LightGBM</a:t>
            </a:r>
            <a:r>
              <a:rPr lang="en-US" sz="195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421358" lvl="1" indent="-210679" algn="l">
              <a:lnSpc>
                <a:spcPts val="3376"/>
              </a:lnSpc>
              <a:buFont typeface="Arial"/>
              <a:buChar char="•"/>
            </a:pPr>
            <a:r>
              <a:rPr lang="en-US" sz="195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Fine-tuned tree threshold to improve metrics.</a:t>
            </a:r>
          </a:p>
          <a:p>
            <a:pPr marL="421358" lvl="1" indent="-210679" algn="l">
              <a:lnSpc>
                <a:spcPts val="3376"/>
              </a:lnSpc>
              <a:buFont typeface="Arial"/>
              <a:buChar char="•"/>
            </a:pPr>
            <a:r>
              <a:rPr lang="en-US" sz="195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Enhanced interpretability with </a:t>
            </a:r>
            <a:r>
              <a:rPr lang="en-US" sz="1951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SHAP values</a:t>
            </a:r>
            <a:r>
              <a:rPr lang="en-US" sz="195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and dependence plots</a:t>
            </a:r>
          </a:p>
        </p:txBody>
      </p:sp>
      <p:sp>
        <p:nvSpPr>
          <p:cNvPr id="10" name="Freeform 10" descr="dotted circle grid"/>
          <p:cNvSpPr/>
          <p:nvPr/>
        </p:nvSpPr>
        <p:spPr>
          <a:xfrm>
            <a:off x="7367373" y="8825347"/>
            <a:ext cx="1776627" cy="2065845"/>
          </a:xfrm>
          <a:custGeom>
            <a:avLst/>
            <a:gdLst/>
            <a:ahLst/>
            <a:cxnLst/>
            <a:rect l="l" t="t" r="r" b="b"/>
            <a:pathLst>
              <a:path w="1776627" h="2065845">
                <a:moveTo>
                  <a:pt x="0" y="0"/>
                </a:moveTo>
                <a:lnTo>
                  <a:pt x="1776627" y="0"/>
                </a:lnTo>
                <a:lnTo>
                  <a:pt x="1776627" y="2065845"/>
                </a:lnTo>
                <a:lnTo>
                  <a:pt x="0" y="2065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28700" y="9084560"/>
            <a:ext cx="3002860" cy="598932"/>
            <a:chOff x="0" y="0"/>
            <a:chExt cx="790877" cy="1577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90877" cy="157743"/>
            </a:xfrm>
            <a:custGeom>
              <a:avLst/>
              <a:gdLst/>
              <a:ahLst/>
              <a:cxnLst/>
              <a:rect l="l" t="t" r="r" b="b"/>
              <a:pathLst>
                <a:path w="790877" h="157743">
                  <a:moveTo>
                    <a:pt x="36095" y="0"/>
                  </a:moveTo>
                  <a:lnTo>
                    <a:pt x="754782" y="0"/>
                  </a:lnTo>
                  <a:cubicBezTo>
                    <a:pt x="774717" y="0"/>
                    <a:pt x="790877" y="16160"/>
                    <a:pt x="790877" y="36095"/>
                  </a:cubicBezTo>
                  <a:lnTo>
                    <a:pt x="790877" y="121649"/>
                  </a:lnTo>
                  <a:cubicBezTo>
                    <a:pt x="790877" y="131222"/>
                    <a:pt x="787074" y="140403"/>
                    <a:pt x="780305" y="147172"/>
                  </a:cubicBezTo>
                  <a:cubicBezTo>
                    <a:pt x="773536" y="153941"/>
                    <a:pt x="764355" y="157743"/>
                    <a:pt x="754782" y="157743"/>
                  </a:cubicBezTo>
                  <a:lnTo>
                    <a:pt x="36095" y="157743"/>
                  </a:lnTo>
                  <a:cubicBezTo>
                    <a:pt x="16160" y="157743"/>
                    <a:pt x="0" y="141583"/>
                    <a:pt x="0" y="121649"/>
                  </a:cubicBezTo>
                  <a:lnTo>
                    <a:pt x="0" y="36095"/>
                  </a:lnTo>
                  <a:cubicBezTo>
                    <a:pt x="0" y="26522"/>
                    <a:pt x="3803" y="17341"/>
                    <a:pt x="10572" y="10572"/>
                  </a:cubicBezTo>
                  <a:cubicBezTo>
                    <a:pt x="17341" y="3803"/>
                    <a:pt x="26522" y="0"/>
                    <a:pt x="36095" y="0"/>
                  </a:cubicBezTo>
                  <a:close/>
                </a:path>
              </a:pathLst>
            </a:custGeom>
            <a:solidFill>
              <a:srgbClr val="0F8A4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790877" cy="18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0"/>
                </a:lnSpc>
              </a:pPr>
              <a:r>
                <a:rPr lang="en-US" sz="1500" b="1">
                  <a:solidFill>
                    <a:srgbClr val="FDFEFE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1. High precision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082586" y="9084560"/>
            <a:ext cx="3063895" cy="598932"/>
            <a:chOff x="0" y="0"/>
            <a:chExt cx="806952" cy="1577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06952" cy="157743"/>
            </a:xfrm>
            <a:custGeom>
              <a:avLst/>
              <a:gdLst/>
              <a:ahLst/>
              <a:cxnLst/>
              <a:rect l="l" t="t" r="r" b="b"/>
              <a:pathLst>
                <a:path w="806952" h="157743">
                  <a:moveTo>
                    <a:pt x="35376" y="0"/>
                  </a:moveTo>
                  <a:lnTo>
                    <a:pt x="771576" y="0"/>
                  </a:lnTo>
                  <a:cubicBezTo>
                    <a:pt x="791114" y="0"/>
                    <a:pt x="806952" y="15838"/>
                    <a:pt x="806952" y="35376"/>
                  </a:cubicBezTo>
                  <a:lnTo>
                    <a:pt x="806952" y="122368"/>
                  </a:lnTo>
                  <a:cubicBezTo>
                    <a:pt x="806952" y="141905"/>
                    <a:pt x="791114" y="157743"/>
                    <a:pt x="771576" y="157743"/>
                  </a:cubicBezTo>
                  <a:lnTo>
                    <a:pt x="35376" y="157743"/>
                  </a:lnTo>
                  <a:cubicBezTo>
                    <a:pt x="15838" y="157743"/>
                    <a:pt x="0" y="141905"/>
                    <a:pt x="0" y="122368"/>
                  </a:cubicBezTo>
                  <a:lnTo>
                    <a:pt x="0" y="35376"/>
                  </a:lnTo>
                  <a:cubicBezTo>
                    <a:pt x="0" y="15838"/>
                    <a:pt x="15838" y="0"/>
                    <a:pt x="35376" y="0"/>
                  </a:cubicBezTo>
                  <a:close/>
                </a:path>
              </a:pathLst>
            </a:custGeom>
            <a:solidFill>
              <a:srgbClr val="0F8A4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06952" cy="18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0"/>
                </a:lnSpc>
              </a:pPr>
              <a:r>
                <a:rPr lang="en-US" sz="1500" b="1">
                  <a:solidFill>
                    <a:srgbClr val="FDFEFE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2. Low FN’s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254211" y="8452944"/>
            <a:ext cx="3637699" cy="3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"/>
              </a:lnSpc>
              <a:spcBef>
                <a:spcPct val="0"/>
              </a:spcBef>
            </a:pPr>
            <a:r>
              <a:rPr lang="en-US" sz="2000" b="1" u="none" strike="noStrik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Evaluation Metric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66916" y="8433894"/>
            <a:ext cx="9134537" cy="1582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225" lvl="1" indent="-183612" algn="l">
              <a:lnSpc>
                <a:spcPts val="2483"/>
              </a:lnSpc>
              <a:buAutoNum type="arabicPeriod"/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Correctly identify actual defaulters as Default (</a:t>
            </a:r>
            <a:r>
              <a:rPr lang="en-US" sz="17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True Positives</a:t>
            </a: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367225" lvl="1" indent="-183612" algn="l">
              <a:lnSpc>
                <a:spcPts val="2483"/>
              </a:lnSpc>
              <a:buAutoNum type="arabicPeriod"/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Minimise cases where defaulters are predicted as Not Default (</a:t>
            </a:r>
            <a:r>
              <a:rPr lang="en-US" sz="17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False Negatives</a:t>
            </a: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), the riskiest scenario for the firm</a:t>
            </a:r>
          </a:p>
          <a:p>
            <a:pPr marL="367225" lvl="1" indent="-183612" algn="l">
              <a:lnSpc>
                <a:spcPts val="2483"/>
              </a:lnSpc>
              <a:buAutoNum type="arabicPeriod"/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Prioritise </a:t>
            </a:r>
            <a:r>
              <a:rPr lang="en-US" sz="17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high precision</a:t>
            </a: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17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low False Negatives</a:t>
            </a: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 the confusion matrix</a:t>
            </a:r>
          </a:p>
          <a:p>
            <a:pPr algn="l">
              <a:lnSpc>
                <a:spcPts val="2483"/>
              </a:lnSpc>
            </a:pPr>
            <a:endParaRPr lang="en-US" sz="1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033311" y="7968872"/>
            <a:ext cx="8498909" cy="31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800" b="1">
                <a:solidFill>
                  <a:srgbClr val="0F8A42"/>
                </a:solidFill>
                <a:latin typeface="Poppins Bold"/>
                <a:ea typeface="Poppins Bold"/>
                <a:cs typeface="Poppins Bold"/>
                <a:sym typeface="Poppins Bold"/>
              </a:rPr>
              <a:t>The evaluation criteria is chosen due to the following Business Goals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966916" y="373266"/>
            <a:ext cx="8631698" cy="3014590"/>
            <a:chOff x="0" y="0"/>
            <a:chExt cx="11508931" cy="4019453"/>
          </a:xfrm>
        </p:grpSpPr>
        <p:sp>
          <p:nvSpPr>
            <p:cNvPr id="21" name="Freeform 21"/>
            <p:cNvSpPr/>
            <p:nvPr/>
          </p:nvSpPr>
          <p:spPr>
            <a:xfrm>
              <a:off x="4158419" y="1677498"/>
              <a:ext cx="3506386" cy="2341955"/>
            </a:xfrm>
            <a:custGeom>
              <a:avLst/>
              <a:gdLst/>
              <a:ahLst/>
              <a:cxnLst/>
              <a:rect l="l" t="t" r="r" b="b"/>
              <a:pathLst>
                <a:path w="3506386" h="2341955">
                  <a:moveTo>
                    <a:pt x="0" y="0"/>
                  </a:moveTo>
                  <a:lnTo>
                    <a:pt x="3506386" y="0"/>
                  </a:lnTo>
                  <a:lnTo>
                    <a:pt x="3506386" y="2341955"/>
                  </a:lnTo>
                  <a:lnTo>
                    <a:pt x="0" y="2341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7367" b="-5156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7802533" y="1677498"/>
              <a:ext cx="3706398" cy="2341955"/>
            </a:xfrm>
            <a:custGeom>
              <a:avLst/>
              <a:gdLst/>
              <a:ahLst/>
              <a:cxnLst/>
              <a:rect l="l" t="t" r="r" b="b"/>
              <a:pathLst>
                <a:path w="3706398" h="2341955">
                  <a:moveTo>
                    <a:pt x="0" y="0"/>
                  </a:moveTo>
                  <a:lnTo>
                    <a:pt x="3706398" y="0"/>
                  </a:lnTo>
                  <a:lnTo>
                    <a:pt x="3706398" y="2341955"/>
                  </a:lnTo>
                  <a:lnTo>
                    <a:pt x="0" y="2341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4158419" y="1154738"/>
              <a:ext cx="2406731" cy="375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2"/>
                </a:lnSpc>
              </a:pPr>
              <a:r>
                <a:rPr lang="en-US" sz="1671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Test set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802533" y="1154738"/>
              <a:ext cx="2624948" cy="375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2"/>
                </a:lnSpc>
              </a:pPr>
              <a:r>
                <a:rPr lang="en-US" sz="1671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Validation set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4133119" y="0"/>
              <a:ext cx="7298765" cy="531279"/>
            </a:xfrm>
            <a:custGeom>
              <a:avLst/>
              <a:gdLst/>
              <a:ahLst/>
              <a:cxnLst/>
              <a:rect l="l" t="t" r="r" b="b"/>
              <a:pathLst>
                <a:path w="7298765" h="531279">
                  <a:moveTo>
                    <a:pt x="0" y="0"/>
                  </a:moveTo>
                  <a:lnTo>
                    <a:pt x="7298766" y="0"/>
                  </a:lnTo>
                  <a:lnTo>
                    <a:pt x="7298766" y="531279"/>
                  </a:lnTo>
                  <a:lnTo>
                    <a:pt x="0" y="531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4133119" y="653833"/>
              <a:ext cx="7375811" cy="437445"/>
            </a:xfrm>
            <a:custGeom>
              <a:avLst/>
              <a:gdLst/>
              <a:ahLst/>
              <a:cxnLst/>
              <a:rect l="l" t="t" r="r" b="b"/>
              <a:pathLst>
                <a:path w="7375811" h="437445">
                  <a:moveTo>
                    <a:pt x="0" y="0"/>
                  </a:moveTo>
                  <a:lnTo>
                    <a:pt x="7375812" y="0"/>
                  </a:lnTo>
                  <a:lnTo>
                    <a:pt x="7375812" y="437445"/>
                  </a:lnTo>
                  <a:lnTo>
                    <a:pt x="0" y="437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3818480" cy="4019453"/>
            </a:xfrm>
            <a:custGeom>
              <a:avLst/>
              <a:gdLst/>
              <a:ahLst/>
              <a:cxnLst/>
              <a:rect l="l" t="t" r="r" b="b"/>
              <a:pathLst>
                <a:path w="3818480" h="4019453">
                  <a:moveTo>
                    <a:pt x="0" y="0"/>
                  </a:moveTo>
                  <a:lnTo>
                    <a:pt x="3818480" y="0"/>
                  </a:lnTo>
                  <a:lnTo>
                    <a:pt x="3818480" y="4019453"/>
                  </a:lnTo>
                  <a:lnTo>
                    <a:pt x="0" y="4019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28" name="Freeform 28"/>
          <p:cNvSpPr/>
          <p:nvPr/>
        </p:nvSpPr>
        <p:spPr>
          <a:xfrm>
            <a:off x="9212303" y="3843911"/>
            <a:ext cx="4321882" cy="3354861"/>
          </a:xfrm>
          <a:custGeom>
            <a:avLst/>
            <a:gdLst/>
            <a:ahLst/>
            <a:cxnLst/>
            <a:rect l="l" t="t" r="r" b="b"/>
            <a:pathLst>
              <a:path w="4321882" h="3354861">
                <a:moveTo>
                  <a:pt x="0" y="0"/>
                </a:moveTo>
                <a:lnTo>
                  <a:pt x="4321881" y="0"/>
                </a:lnTo>
                <a:lnTo>
                  <a:pt x="4321881" y="3354861"/>
                </a:lnTo>
                <a:lnTo>
                  <a:pt x="0" y="33548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3898398" y="4026088"/>
            <a:ext cx="3194678" cy="2990507"/>
          </a:xfrm>
          <a:custGeom>
            <a:avLst/>
            <a:gdLst/>
            <a:ahLst/>
            <a:cxnLst/>
            <a:rect l="l" t="t" r="r" b="b"/>
            <a:pathLst>
              <a:path w="3194678" h="2990507">
                <a:moveTo>
                  <a:pt x="0" y="0"/>
                </a:moveTo>
                <a:lnTo>
                  <a:pt x="3194678" y="0"/>
                </a:lnTo>
                <a:lnTo>
                  <a:pt x="3194678" y="2990507"/>
                </a:lnTo>
                <a:lnTo>
                  <a:pt x="0" y="2990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7004" t="-8491" r="-118137" b="-5628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77892" y="9648833"/>
            <a:ext cx="1273705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DFEFE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06203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7920"/>
            <a:ext cx="8764089" cy="10199080"/>
            <a:chOff x="0" y="0"/>
            <a:chExt cx="2308238" cy="26861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08238" cy="2686177"/>
            </a:xfrm>
            <a:custGeom>
              <a:avLst/>
              <a:gdLst/>
              <a:ahLst/>
              <a:cxnLst/>
              <a:rect l="l" t="t" r="r" b="b"/>
              <a:pathLst>
                <a:path w="2308238" h="2686177">
                  <a:moveTo>
                    <a:pt x="0" y="0"/>
                  </a:moveTo>
                  <a:lnTo>
                    <a:pt x="2308238" y="0"/>
                  </a:lnTo>
                  <a:lnTo>
                    <a:pt x="2308238" y="2686177"/>
                  </a:lnTo>
                  <a:lnTo>
                    <a:pt x="0" y="2686177"/>
                  </a:lnTo>
                  <a:close/>
                </a:path>
              </a:pathLst>
            </a:custGeom>
            <a:solidFill>
              <a:srgbClr val="06203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08238" cy="272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3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60223" y="603467"/>
            <a:ext cx="725110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Recommendation Engine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8049" y="1668010"/>
            <a:ext cx="8147992" cy="4274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6319" lvl="1" indent="-213160" algn="l">
              <a:lnSpc>
                <a:spcPts val="3139"/>
              </a:lnSpc>
              <a:buFont typeface="Arial"/>
              <a:buChar char="•"/>
            </a:pPr>
            <a:r>
              <a:rPr lang="en-US" sz="197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Assigned a</a:t>
            </a:r>
            <a:r>
              <a:rPr lang="en-US" sz="1974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risk score</a:t>
            </a:r>
            <a:r>
              <a:rPr lang="en-US" sz="197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to each customer based on the predictive model.</a:t>
            </a:r>
          </a:p>
          <a:p>
            <a:pPr marL="426319" lvl="1" indent="-213160" algn="l">
              <a:lnSpc>
                <a:spcPts val="3139"/>
              </a:lnSpc>
              <a:buFont typeface="Arial"/>
              <a:buChar char="•"/>
            </a:pPr>
            <a:r>
              <a:rPr lang="en-US" sz="197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Built a</a:t>
            </a:r>
            <a:r>
              <a:rPr lang="en-US" sz="1974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rule-based engine </a:t>
            </a:r>
            <a:r>
              <a:rPr lang="en-US" sz="197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 generate personalised recommendations</a:t>
            </a:r>
          </a:p>
          <a:p>
            <a:pPr marL="426319" lvl="1" indent="-213160" algn="l">
              <a:lnSpc>
                <a:spcPts val="3139"/>
              </a:lnSpc>
              <a:buFont typeface="Arial"/>
              <a:buChar char="•"/>
            </a:pPr>
            <a:r>
              <a:rPr lang="en-US" sz="1974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Classified</a:t>
            </a:r>
            <a:r>
              <a:rPr lang="en-US" sz="197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customers into three categories, based on risk scores</a:t>
            </a:r>
          </a:p>
          <a:p>
            <a:pPr marL="852639" lvl="2" indent="-284213" algn="l">
              <a:lnSpc>
                <a:spcPts val="3139"/>
              </a:lnSpc>
              <a:buFont typeface="Arial"/>
              <a:buChar char="⚬"/>
            </a:pPr>
            <a:r>
              <a:rPr lang="en-US" sz="197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Low Risk</a:t>
            </a:r>
          </a:p>
          <a:p>
            <a:pPr marL="852639" lvl="2" indent="-284213" algn="l">
              <a:lnSpc>
                <a:spcPts val="3139"/>
              </a:lnSpc>
              <a:buFont typeface="Arial"/>
              <a:buChar char="⚬"/>
            </a:pPr>
            <a:r>
              <a:rPr lang="en-US" sz="197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Mid Risk</a:t>
            </a:r>
          </a:p>
          <a:p>
            <a:pPr marL="852639" lvl="2" indent="-284213" algn="l">
              <a:lnSpc>
                <a:spcPts val="3139"/>
              </a:lnSpc>
              <a:buFont typeface="Arial"/>
              <a:buChar char="⚬"/>
            </a:pPr>
            <a:r>
              <a:rPr lang="en-US" sz="197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High Risk</a:t>
            </a:r>
          </a:p>
          <a:p>
            <a:pPr marL="426319" lvl="1" indent="-213160" algn="l">
              <a:lnSpc>
                <a:spcPts val="3139"/>
              </a:lnSpc>
              <a:buFont typeface="Arial"/>
              <a:buChar char="•"/>
            </a:pPr>
            <a:r>
              <a:rPr lang="en-US" sz="197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Defined </a:t>
            </a:r>
            <a:r>
              <a:rPr lang="en-US" sz="1974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personas</a:t>
            </a:r>
            <a:r>
              <a:rPr lang="en-US" sz="197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to customers based on interaction history, complaints and other engagement signals</a:t>
            </a:r>
          </a:p>
          <a:p>
            <a:pPr marL="426319" lvl="1" indent="-213160" algn="l">
              <a:lnSpc>
                <a:spcPts val="3139"/>
              </a:lnSpc>
              <a:buFont typeface="Arial"/>
              <a:buChar char="•"/>
            </a:pPr>
            <a:r>
              <a:rPr lang="en-US" sz="197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Designed a </a:t>
            </a:r>
            <a:r>
              <a:rPr lang="en-US" sz="1974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matrix to map strategies</a:t>
            </a:r>
            <a:r>
              <a:rPr lang="en-US" sz="197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for each risk persona combination</a:t>
            </a:r>
          </a:p>
        </p:txBody>
      </p:sp>
      <p:sp>
        <p:nvSpPr>
          <p:cNvPr id="10" name="Freeform 10" descr="dotted circle grid"/>
          <p:cNvSpPr/>
          <p:nvPr/>
        </p:nvSpPr>
        <p:spPr>
          <a:xfrm>
            <a:off x="7811329" y="5187460"/>
            <a:ext cx="1776627" cy="2065845"/>
          </a:xfrm>
          <a:custGeom>
            <a:avLst/>
            <a:gdLst/>
            <a:ahLst/>
            <a:cxnLst/>
            <a:rect l="l" t="t" r="r" b="b"/>
            <a:pathLst>
              <a:path w="1776627" h="2065845">
                <a:moveTo>
                  <a:pt x="0" y="0"/>
                </a:moveTo>
                <a:lnTo>
                  <a:pt x="1776627" y="0"/>
                </a:lnTo>
                <a:lnTo>
                  <a:pt x="1776627" y="2065845"/>
                </a:lnTo>
                <a:lnTo>
                  <a:pt x="0" y="2065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30732" y="7884498"/>
            <a:ext cx="5640925" cy="1582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3"/>
              </a:lnSpc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Recommendations were designed to leverage the chatbot for </a:t>
            </a:r>
            <a:r>
              <a:rPr lang="en-US" sz="17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friendly</a:t>
            </a: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17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empathetic</a:t>
            </a: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engagement with low-risk, cooperative customers, while </a:t>
            </a:r>
            <a:r>
              <a:rPr lang="en-US" sz="17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escalating</a:t>
            </a: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 human intervention as risk levels and customer aggression increases.</a:t>
            </a:r>
          </a:p>
        </p:txBody>
      </p:sp>
      <p:sp>
        <p:nvSpPr>
          <p:cNvPr id="12" name="Freeform 12"/>
          <p:cNvSpPr/>
          <p:nvPr/>
        </p:nvSpPr>
        <p:spPr>
          <a:xfrm>
            <a:off x="6765472" y="6072248"/>
            <a:ext cx="11326999" cy="4010382"/>
          </a:xfrm>
          <a:custGeom>
            <a:avLst/>
            <a:gdLst/>
            <a:ahLst/>
            <a:cxnLst/>
            <a:rect l="l" t="t" r="r" b="b"/>
            <a:pathLst>
              <a:path w="11326999" h="4010382">
                <a:moveTo>
                  <a:pt x="0" y="0"/>
                </a:moveTo>
                <a:lnTo>
                  <a:pt x="11327000" y="0"/>
                </a:lnTo>
                <a:lnTo>
                  <a:pt x="11327000" y="4010382"/>
                </a:lnTo>
                <a:lnTo>
                  <a:pt x="0" y="40103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798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308049" y="5996048"/>
            <a:ext cx="6286293" cy="116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6319" lvl="1" indent="-213159" algn="l">
              <a:lnSpc>
                <a:spcPts val="3139"/>
              </a:lnSpc>
              <a:buFont typeface="Arial"/>
              <a:buChar char="•"/>
            </a:pPr>
            <a:r>
              <a:rPr lang="en-US" sz="197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Ran a script to generate sub-datasets based on customer behaviour and persona (e.g., aggressive customers, silent churners, loyal advocates etc.)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249916" y="3890844"/>
            <a:ext cx="6272804" cy="1570802"/>
          </a:xfrm>
          <a:custGeom>
            <a:avLst/>
            <a:gdLst/>
            <a:ahLst/>
            <a:cxnLst/>
            <a:rect l="l" t="t" r="r" b="b"/>
            <a:pathLst>
              <a:path w="6272804" h="1570802">
                <a:moveTo>
                  <a:pt x="0" y="0"/>
                </a:moveTo>
                <a:lnTo>
                  <a:pt x="6272804" y="0"/>
                </a:lnTo>
                <a:lnTo>
                  <a:pt x="6272804" y="1570802"/>
                </a:lnTo>
                <a:lnTo>
                  <a:pt x="0" y="1570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903614" y="748229"/>
            <a:ext cx="8035775" cy="265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340"/>
              </a:lnSpc>
              <a:buFont typeface="Arial"/>
              <a:buChar char="•"/>
            </a:pPr>
            <a:r>
              <a:rPr lang="en-US" sz="1800" u="sng">
                <a:solidFill>
                  <a:srgbClr val="191824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 Encountered </a:t>
            </a:r>
            <a:r>
              <a:rPr lang="en-US" sz="1800">
                <a:solidFill>
                  <a:srgbClr val="191824"/>
                </a:solidFill>
                <a:latin typeface="Proxima Nova"/>
                <a:ea typeface="Proxima Nova"/>
                <a:cs typeface="Proxima Nova"/>
                <a:sym typeface="Proxima Nova"/>
              </a:rPr>
              <a:t>- Hardcoded the comparison thresholds, but the thresholds would only work on this dataset and not on any other dataset if there were variations in ranges. </a:t>
            </a:r>
          </a:p>
          <a:p>
            <a:pPr marL="388620" lvl="1" indent="-194310" algn="l">
              <a:lnSpc>
                <a:spcPts val="2340"/>
              </a:lnSpc>
              <a:buFont typeface="Arial"/>
              <a:buChar char="•"/>
            </a:pPr>
            <a:r>
              <a:rPr lang="en-US" sz="1800" u="sng">
                <a:solidFill>
                  <a:srgbClr val="191824"/>
                </a:solidFill>
                <a:latin typeface="Proxima Nova"/>
                <a:ea typeface="Proxima Nova"/>
                <a:cs typeface="Proxima Nova"/>
                <a:sym typeface="Proxima Nova"/>
              </a:rPr>
              <a:t>Solution </a:t>
            </a:r>
            <a:r>
              <a:rPr lang="en-US" sz="1800">
                <a:solidFill>
                  <a:srgbClr val="191824"/>
                </a:solidFill>
                <a:latin typeface="Proxima Nova"/>
                <a:ea typeface="Proxima Nova"/>
                <a:cs typeface="Proxima Nova"/>
                <a:sym typeface="Proxima Nova"/>
              </a:rPr>
              <a:t>- Shifted to percentile-based thresholds for features with a lower bound and upper bound percentile values. This made the thresholds dynamic, which adjusted to the dataset, leading to more robust recommendations.</a:t>
            </a:r>
          </a:p>
          <a:p>
            <a:pPr marL="388620" lvl="1" indent="-194310" algn="l">
              <a:lnSpc>
                <a:spcPts val="2340"/>
              </a:lnSpc>
              <a:buFont typeface="Arial"/>
              <a:buChar char="•"/>
            </a:pPr>
            <a:r>
              <a:rPr lang="en-US" sz="1800" u="sng">
                <a:solidFill>
                  <a:srgbClr val="191824"/>
                </a:solidFill>
                <a:latin typeface="Proxima Nova"/>
                <a:ea typeface="Proxima Nova"/>
                <a:cs typeface="Proxima Nova"/>
                <a:sym typeface="Proxima Nova"/>
              </a:rPr>
              <a:t>Future Improvement </a:t>
            </a:r>
            <a:r>
              <a:rPr lang="en-US" sz="1800">
                <a:solidFill>
                  <a:srgbClr val="191824"/>
                </a:solidFill>
                <a:latin typeface="Proxima Nova"/>
                <a:ea typeface="Proxima Nova"/>
                <a:cs typeface="Proxima Nova"/>
                <a:sym typeface="Proxima Nova"/>
              </a:rPr>
              <a:t>- In the future, the model can be trained to predict these thresholds automatically.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18556" y="5615157"/>
            <a:ext cx="4958973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b="1">
                <a:solidFill>
                  <a:srgbClr val="0F8A42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Strategy Matrix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06832" y="3468569"/>
            <a:ext cx="4958973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b="1">
                <a:solidFill>
                  <a:srgbClr val="0F8A42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Dynamic Thresholds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06832" y="285967"/>
            <a:ext cx="4958973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b="1">
                <a:solidFill>
                  <a:srgbClr val="0F8A42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Note</a:t>
            </a:r>
          </a:p>
        </p:txBody>
      </p:sp>
      <p:sp>
        <p:nvSpPr>
          <p:cNvPr id="19" name="Freeform 19" descr="notepad with scribbles"/>
          <p:cNvSpPr/>
          <p:nvPr/>
        </p:nvSpPr>
        <p:spPr>
          <a:xfrm>
            <a:off x="16847749" y="1853892"/>
            <a:ext cx="2489445" cy="2612967"/>
          </a:xfrm>
          <a:custGeom>
            <a:avLst/>
            <a:gdLst/>
            <a:ahLst/>
            <a:cxnLst/>
            <a:rect l="l" t="t" r="r" b="b"/>
            <a:pathLst>
              <a:path w="2489445" h="2612967">
                <a:moveTo>
                  <a:pt x="0" y="0"/>
                </a:moveTo>
                <a:lnTo>
                  <a:pt x="2489445" y="0"/>
                </a:lnTo>
                <a:lnTo>
                  <a:pt x="2489445" y="2612966"/>
                </a:lnTo>
                <a:lnTo>
                  <a:pt x="0" y="26129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6732483" y="291389"/>
            <a:ext cx="1273705" cy="409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0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6950" y="1683837"/>
            <a:ext cx="5359615" cy="3490260"/>
            <a:chOff x="0" y="0"/>
            <a:chExt cx="1411586" cy="9192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1586" cy="919245"/>
            </a:xfrm>
            <a:custGeom>
              <a:avLst/>
              <a:gdLst/>
              <a:ahLst/>
              <a:cxnLst/>
              <a:rect l="l" t="t" r="r" b="b"/>
              <a:pathLst>
                <a:path w="1411586" h="919245">
                  <a:moveTo>
                    <a:pt x="0" y="0"/>
                  </a:moveTo>
                  <a:lnTo>
                    <a:pt x="1411586" y="0"/>
                  </a:lnTo>
                  <a:lnTo>
                    <a:pt x="1411586" y="919245"/>
                  </a:lnTo>
                  <a:lnTo>
                    <a:pt x="0" y="91924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11586" cy="957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3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803561" y="1327133"/>
            <a:ext cx="10678262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2699" b="1">
                <a:solidFill>
                  <a:srgbClr val="29C86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Features &amp; USP</a:t>
            </a:r>
          </a:p>
        </p:txBody>
      </p:sp>
      <p:sp>
        <p:nvSpPr>
          <p:cNvPr id="6" name="Freeform 6" descr="illustration of two people talking"/>
          <p:cNvSpPr/>
          <p:nvPr/>
        </p:nvSpPr>
        <p:spPr>
          <a:xfrm>
            <a:off x="15411088" y="893141"/>
            <a:ext cx="2358381" cy="1078117"/>
          </a:xfrm>
          <a:custGeom>
            <a:avLst/>
            <a:gdLst/>
            <a:ahLst/>
            <a:cxnLst/>
            <a:rect l="l" t="t" r="r" b="b"/>
            <a:pathLst>
              <a:path w="2358381" h="1078117">
                <a:moveTo>
                  <a:pt x="0" y="0"/>
                </a:moveTo>
                <a:lnTo>
                  <a:pt x="2358381" y="0"/>
                </a:lnTo>
                <a:lnTo>
                  <a:pt x="2358381" y="1078117"/>
                </a:lnTo>
                <a:lnTo>
                  <a:pt x="0" y="1078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6573" y="8177347"/>
            <a:ext cx="903155" cy="903155"/>
          </a:xfrm>
          <a:custGeom>
            <a:avLst/>
            <a:gdLst/>
            <a:ahLst/>
            <a:cxnLst/>
            <a:rect l="l" t="t" r="r" b="b"/>
            <a:pathLst>
              <a:path w="903155" h="903155">
                <a:moveTo>
                  <a:pt x="0" y="0"/>
                </a:moveTo>
                <a:lnTo>
                  <a:pt x="903156" y="0"/>
                </a:lnTo>
                <a:lnTo>
                  <a:pt x="903156" y="903155"/>
                </a:lnTo>
                <a:lnTo>
                  <a:pt x="0" y="903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FDFEFE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2957644" y="8224972"/>
            <a:ext cx="1019590" cy="903155"/>
          </a:xfrm>
          <a:custGeom>
            <a:avLst/>
            <a:gdLst/>
            <a:ahLst/>
            <a:cxnLst/>
            <a:rect l="l" t="t" r="r" b="b"/>
            <a:pathLst>
              <a:path w="1019590" h="903155">
                <a:moveTo>
                  <a:pt x="0" y="0"/>
                </a:moveTo>
                <a:lnTo>
                  <a:pt x="1019590" y="0"/>
                </a:lnTo>
                <a:lnTo>
                  <a:pt x="1019590" y="903155"/>
                </a:lnTo>
                <a:lnTo>
                  <a:pt x="0" y="9031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681" r="-8425"/>
            </a:stretch>
          </a:blipFill>
          <a:ln w="19050" cap="sq">
            <a:solidFill>
              <a:srgbClr val="FDFEFE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5218227" y="8275602"/>
            <a:ext cx="864088" cy="852526"/>
          </a:xfrm>
          <a:custGeom>
            <a:avLst/>
            <a:gdLst/>
            <a:ahLst/>
            <a:cxnLst/>
            <a:rect l="l" t="t" r="r" b="b"/>
            <a:pathLst>
              <a:path w="864088" h="852526">
                <a:moveTo>
                  <a:pt x="0" y="0"/>
                </a:moveTo>
                <a:lnTo>
                  <a:pt x="864088" y="0"/>
                </a:lnTo>
                <a:lnTo>
                  <a:pt x="864088" y="852525"/>
                </a:lnTo>
                <a:lnTo>
                  <a:pt x="0" y="8525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109" t="-36119" r="-36654" b="-36960"/>
            </a:stretch>
          </a:blipFill>
          <a:ln w="19050" cap="sq">
            <a:solidFill>
              <a:srgbClr val="FDFEFE"/>
            </a:solidFill>
            <a:prstDash val="solid"/>
            <a:miter/>
          </a:ln>
        </p:spPr>
      </p:sp>
      <p:grpSp>
        <p:nvGrpSpPr>
          <p:cNvPr id="10" name="Group 10"/>
          <p:cNvGrpSpPr/>
          <p:nvPr/>
        </p:nvGrpSpPr>
        <p:grpSpPr>
          <a:xfrm>
            <a:off x="3760352" y="686760"/>
            <a:ext cx="1946132" cy="683879"/>
            <a:chOff x="0" y="0"/>
            <a:chExt cx="512562" cy="1801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2562" cy="180116"/>
            </a:xfrm>
            <a:custGeom>
              <a:avLst/>
              <a:gdLst/>
              <a:ahLst/>
              <a:cxnLst/>
              <a:rect l="l" t="t" r="r" b="b"/>
              <a:pathLst>
                <a:path w="512562" h="180116">
                  <a:moveTo>
                    <a:pt x="47737" y="0"/>
                  </a:moveTo>
                  <a:lnTo>
                    <a:pt x="464824" y="0"/>
                  </a:lnTo>
                  <a:cubicBezTo>
                    <a:pt x="477485" y="0"/>
                    <a:pt x="489627" y="5029"/>
                    <a:pt x="498580" y="13982"/>
                  </a:cubicBezTo>
                  <a:cubicBezTo>
                    <a:pt x="507532" y="22934"/>
                    <a:pt x="512562" y="35077"/>
                    <a:pt x="512562" y="47737"/>
                  </a:cubicBezTo>
                  <a:lnTo>
                    <a:pt x="512562" y="132379"/>
                  </a:lnTo>
                  <a:cubicBezTo>
                    <a:pt x="512562" y="145040"/>
                    <a:pt x="507532" y="157182"/>
                    <a:pt x="498580" y="166134"/>
                  </a:cubicBezTo>
                  <a:cubicBezTo>
                    <a:pt x="489627" y="175087"/>
                    <a:pt x="477485" y="180116"/>
                    <a:pt x="464824" y="180116"/>
                  </a:cubicBezTo>
                  <a:lnTo>
                    <a:pt x="47737" y="180116"/>
                  </a:lnTo>
                  <a:cubicBezTo>
                    <a:pt x="21373" y="180116"/>
                    <a:pt x="0" y="158744"/>
                    <a:pt x="0" y="132379"/>
                  </a:cubicBezTo>
                  <a:lnTo>
                    <a:pt x="0" y="47737"/>
                  </a:lnTo>
                  <a:cubicBezTo>
                    <a:pt x="0" y="35077"/>
                    <a:pt x="5029" y="22934"/>
                    <a:pt x="13982" y="13982"/>
                  </a:cubicBezTo>
                  <a:cubicBezTo>
                    <a:pt x="22934" y="5029"/>
                    <a:pt x="35077" y="0"/>
                    <a:pt x="47737" y="0"/>
                  </a:cubicBezTo>
                  <a:close/>
                </a:path>
              </a:pathLst>
            </a:custGeom>
            <a:solidFill>
              <a:srgbClr val="0F8A42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12562" cy="218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3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704929" y="5901171"/>
            <a:ext cx="11301259" cy="2698176"/>
          </a:xfrm>
          <a:custGeom>
            <a:avLst/>
            <a:gdLst/>
            <a:ahLst/>
            <a:cxnLst/>
            <a:rect l="l" t="t" r="r" b="b"/>
            <a:pathLst>
              <a:path w="11301259" h="2698176">
                <a:moveTo>
                  <a:pt x="0" y="0"/>
                </a:moveTo>
                <a:lnTo>
                  <a:pt x="11301259" y="0"/>
                </a:lnTo>
                <a:lnTo>
                  <a:pt x="11301259" y="2698176"/>
                </a:lnTo>
                <a:lnTo>
                  <a:pt x="0" y="26981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19050" cap="sq">
            <a:solidFill>
              <a:srgbClr val="FFFFFF"/>
            </a:solidFill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560223" y="603467"/>
            <a:ext cx="269333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ChatBot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8049" y="1809567"/>
            <a:ext cx="5468516" cy="317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180"/>
              </a:lnSpc>
              <a:buFont typeface="Arial"/>
              <a:buChar char="•"/>
            </a:pPr>
            <a:r>
              <a:rPr lang="en-US" sz="2000">
                <a:solidFill>
                  <a:srgbClr val="062039"/>
                </a:solidFill>
                <a:latin typeface="Proxima Nova"/>
                <a:ea typeface="Proxima Nova"/>
                <a:cs typeface="Proxima Nova"/>
                <a:sym typeface="Proxima Nova"/>
              </a:rPr>
              <a:t>Name of the bot : </a:t>
            </a:r>
            <a:r>
              <a:rPr lang="en-US" sz="2000" b="1">
                <a:solidFill>
                  <a:srgbClr val="06203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TVS Sahahyak</a:t>
            </a:r>
          </a:p>
          <a:p>
            <a:pPr marL="431801" lvl="1" indent="-215900" algn="l">
              <a:lnSpc>
                <a:spcPts val="3180"/>
              </a:lnSpc>
              <a:buFont typeface="Arial"/>
              <a:buChar char="•"/>
            </a:pPr>
            <a:r>
              <a:rPr lang="en-US" sz="2000">
                <a:solidFill>
                  <a:srgbClr val="062039"/>
                </a:solidFill>
                <a:latin typeface="Proxima Nova"/>
                <a:ea typeface="Proxima Nova"/>
                <a:cs typeface="Proxima Nova"/>
                <a:sym typeface="Proxima Nova"/>
              </a:rPr>
              <a:t>Goal: To build a production-ready NBFC support chatbot that remembers users and fetches their financial data.</a:t>
            </a:r>
          </a:p>
          <a:p>
            <a:pPr marL="431801" lvl="1" indent="-215900" algn="l">
              <a:lnSpc>
                <a:spcPts val="3180"/>
              </a:lnSpc>
              <a:buFont typeface="Arial"/>
              <a:buChar char="•"/>
            </a:pPr>
            <a:r>
              <a:rPr lang="en-US" sz="2000">
                <a:solidFill>
                  <a:srgbClr val="062039"/>
                </a:solidFill>
                <a:latin typeface="Proxima Nova"/>
                <a:ea typeface="Proxima Nova"/>
                <a:cs typeface="Proxima Nova"/>
                <a:sym typeface="Proxima Nova"/>
              </a:rPr>
              <a:t>Platform of Choice: Started with WhatsApp, switched to Telegram for faster setup.</a:t>
            </a:r>
          </a:p>
          <a:p>
            <a:pPr marL="431801" lvl="1" indent="-215900" algn="l">
              <a:lnSpc>
                <a:spcPts val="3180"/>
              </a:lnSpc>
              <a:buFont typeface="Arial"/>
              <a:buChar char="•"/>
            </a:pPr>
            <a:r>
              <a:rPr lang="en-US" sz="2000">
                <a:solidFill>
                  <a:srgbClr val="062039"/>
                </a:solidFill>
                <a:latin typeface="Proxima Nova"/>
                <a:ea typeface="Proxima Nova"/>
                <a:cs typeface="Proxima Nova"/>
                <a:sym typeface="Proxima Nova"/>
              </a:rPr>
              <a:t>Tech Stack: n8n (workflow automation) + Supabase (database).     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732483" y="291389"/>
            <a:ext cx="1273705" cy="409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DFEFE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66613" y="1895058"/>
            <a:ext cx="11339575" cy="3577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180"/>
              </a:lnSpc>
              <a:buAutoNum type="arabicPeriod"/>
            </a:pPr>
            <a:r>
              <a:rPr lang="en-US" sz="2000" b="1">
                <a:solidFill>
                  <a:srgbClr val="FDFEF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Context Aware Responses</a:t>
            </a:r>
            <a:r>
              <a:rPr lang="en-US" sz="2000">
                <a:solidFill>
                  <a:srgbClr val="FDFEFE"/>
                </a:solidFill>
                <a:latin typeface="Proxima Nova"/>
                <a:ea typeface="Proxima Nova"/>
                <a:cs typeface="Proxima Nova"/>
                <a:sym typeface="Proxima Nova"/>
              </a:rPr>
              <a:t> -</a:t>
            </a:r>
            <a:r>
              <a:rPr lang="en-US" sz="2000" b="1">
                <a:solidFill>
                  <a:srgbClr val="FDFEF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000">
                <a:solidFill>
                  <a:srgbClr val="FDFEFE"/>
                </a:solidFill>
                <a:latin typeface="Proxima Nova"/>
                <a:ea typeface="Proxima Nova"/>
                <a:cs typeface="Proxima Nova"/>
                <a:sym typeface="Proxima Nova"/>
              </a:rPr>
              <a:t>Remembers past conversations to provide relevant answers without repeating questions.</a:t>
            </a:r>
          </a:p>
          <a:p>
            <a:pPr marL="431801" lvl="1" indent="-215900" algn="l">
              <a:lnSpc>
                <a:spcPts val="3180"/>
              </a:lnSpc>
              <a:buAutoNum type="arabicPeriod"/>
            </a:pPr>
            <a:r>
              <a:rPr lang="en-US" sz="2000" b="1">
                <a:solidFill>
                  <a:srgbClr val="FDFEF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Direct Financial Data Access</a:t>
            </a:r>
            <a:r>
              <a:rPr lang="en-US" sz="2000">
                <a:solidFill>
                  <a:srgbClr val="FDFEFE"/>
                </a:solidFill>
                <a:latin typeface="Proxima Nova"/>
                <a:ea typeface="Proxima Nova"/>
                <a:cs typeface="Proxima Nova"/>
                <a:sym typeface="Proxima Nova"/>
              </a:rPr>
              <a:t> - Instantly fetches customer information for faster resolution.</a:t>
            </a:r>
          </a:p>
          <a:p>
            <a:pPr marL="431801" lvl="1" indent="-215900" algn="l">
              <a:lnSpc>
                <a:spcPts val="3180"/>
              </a:lnSpc>
              <a:buAutoNum type="arabicPeriod"/>
            </a:pPr>
            <a:r>
              <a:rPr lang="en-US" sz="2000" b="1">
                <a:solidFill>
                  <a:srgbClr val="FDFEF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Personalised Assistance</a:t>
            </a:r>
            <a:r>
              <a:rPr lang="en-US" sz="2000">
                <a:solidFill>
                  <a:srgbClr val="FDFEFE"/>
                </a:solidFill>
                <a:latin typeface="Proxima Nova"/>
                <a:ea typeface="Proxima Nova"/>
                <a:cs typeface="Proxima Nova"/>
                <a:sym typeface="Proxima Nova"/>
              </a:rPr>
              <a:t> -</a:t>
            </a:r>
            <a:r>
              <a:rPr lang="en-US" sz="2000" b="1">
                <a:solidFill>
                  <a:srgbClr val="FDFEF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000">
                <a:solidFill>
                  <a:srgbClr val="FDFEFE"/>
                </a:solidFill>
                <a:latin typeface="Proxima Nova"/>
                <a:ea typeface="Proxima Nova"/>
                <a:cs typeface="Proxima Nova"/>
                <a:sym typeface="Proxima Nova"/>
              </a:rPr>
              <a:t>Tailors replies based on user profile and past interactions.</a:t>
            </a:r>
          </a:p>
          <a:p>
            <a:pPr marL="431801" lvl="1" indent="-215900" algn="l">
              <a:lnSpc>
                <a:spcPts val="3180"/>
              </a:lnSpc>
              <a:buAutoNum type="arabicPeriod"/>
            </a:pPr>
            <a:r>
              <a:rPr lang="en-US" sz="2000" b="1">
                <a:solidFill>
                  <a:srgbClr val="FDFEF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Seamless Onboarding</a:t>
            </a:r>
            <a:r>
              <a:rPr lang="en-US" sz="2000">
                <a:solidFill>
                  <a:srgbClr val="FDFEFE"/>
                </a:solidFill>
                <a:latin typeface="Proxima Nova"/>
                <a:ea typeface="Proxima Nova"/>
                <a:cs typeface="Proxima Nova"/>
                <a:sym typeface="Proxima Nova"/>
              </a:rPr>
              <a:t> - Automatically identifies and saves new users without manual data entry.</a:t>
            </a:r>
          </a:p>
          <a:p>
            <a:pPr marL="431801" lvl="1" indent="-215900" algn="l">
              <a:lnSpc>
                <a:spcPts val="3180"/>
              </a:lnSpc>
              <a:buAutoNum type="arabicPeriod"/>
            </a:pPr>
            <a:r>
              <a:rPr lang="en-US" sz="2000" b="1">
                <a:solidFill>
                  <a:srgbClr val="FDFEF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Robust Identification System </a:t>
            </a:r>
            <a:r>
              <a:rPr lang="en-US" sz="2000">
                <a:solidFill>
                  <a:srgbClr val="FDFEFE"/>
                </a:solidFill>
                <a:latin typeface="Proxima Nova"/>
                <a:ea typeface="Proxima Nova"/>
                <a:cs typeface="Proxima Nova"/>
                <a:sym typeface="Proxima Nova"/>
              </a:rPr>
              <a:t>- Uses unique chat ID for accurate, consistent user recognition.</a:t>
            </a:r>
          </a:p>
          <a:p>
            <a:pPr marL="431801" lvl="1" indent="-215900" algn="l">
              <a:lnSpc>
                <a:spcPts val="3180"/>
              </a:lnSpc>
              <a:buAutoNum type="arabicPeriod"/>
            </a:pPr>
            <a:r>
              <a:rPr lang="en-US" sz="2000" b="1">
                <a:solidFill>
                  <a:srgbClr val="FDFEF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Multi Case Handling</a:t>
            </a:r>
            <a:r>
              <a:rPr lang="en-US" sz="2000">
                <a:solidFill>
                  <a:srgbClr val="FDFEFE"/>
                </a:solidFill>
                <a:latin typeface="Proxima Nova"/>
                <a:ea typeface="Proxima Nova"/>
                <a:cs typeface="Proxima Nova"/>
                <a:sym typeface="Proxima Nova"/>
              </a:rPr>
              <a:t> - Adapts to users with or without stored data and keeps workflow smooth.</a:t>
            </a:r>
          </a:p>
          <a:p>
            <a:pPr marL="431801" lvl="1" indent="-215900" algn="l">
              <a:lnSpc>
                <a:spcPts val="3180"/>
              </a:lnSpc>
              <a:buAutoNum type="arabicPeriod"/>
            </a:pPr>
            <a:r>
              <a:rPr lang="en-US" sz="2000" b="1">
                <a:solidFill>
                  <a:srgbClr val="FDFEF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Optimized Workflow</a:t>
            </a:r>
            <a:r>
              <a:rPr lang="en-US" sz="2000">
                <a:solidFill>
                  <a:srgbClr val="FDFEFE"/>
                </a:solidFill>
                <a:latin typeface="Proxima Nova"/>
                <a:ea typeface="Proxima Nova"/>
                <a:cs typeface="Proxima Nova"/>
                <a:sym typeface="Proxima Nova"/>
              </a:rPr>
              <a:t> - Built to eliminate duplicate responses and handle edge cases efficiently.</a:t>
            </a:r>
          </a:p>
          <a:p>
            <a:pPr algn="l">
              <a:lnSpc>
                <a:spcPts val="3180"/>
              </a:lnSpc>
            </a:pPr>
            <a:endParaRPr lang="en-US" sz="2000">
              <a:solidFill>
                <a:srgbClr val="FDFEF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16950" y="5758296"/>
            <a:ext cx="5800267" cy="181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2000" b="1">
                <a:solidFill>
                  <a:srgbClr val="FDFEF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Database Design:</a:t>
            </a:r>
          </a:p>
          <a:p>
            <a:pPr marL="431801" lvl="1" indent="-215900" algn="l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DFEFE"/>
                </a:solidFill>
                <a:latin typeface="Proxima Nova"/>
                <a:ea typeface="Proxima Nova"/>
                <a:cs typeface="Proxima Nova"/>
                <a:sym typeface="Proxima Nova"/>
              </a:rPr>
              <a:t>Customer Data → stores financial details.</a:t>
            </a:r>
          </a:p>
          <a:p>
            <a:pPr marL="431801" lvl="1" indent="-215900" algn="l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DFEFE"/>
                </a:solidFill>
                <a:latin typeface="Proxima Nova"/>
                <a:ea typeface="Proxima Nova"/>
                <a:cs typeface="Proxima Nova"/>
                <a:sym typeface="Proxima Nova"/>
              </a:rPr>
              <a:t>Conversation Memories → remembers chat history &amp; key user info.</a:t>
            </a:r>
          </a:p>
          <a:p>
            <a:pPr algn="l">
              <a:lnSpc>
                <a:spcPts val="2600"/>
              </a:lnSpc>
            </a:pPr>
            <a:endParaRPr lang="en-US" sz="2000">
              <a:solidFill>
                <a:srgbClr val="FDFEF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16950" y="9318627"/>
            <a:ext cx="196240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0"/>
              </a:lnSpc>
            </a:pPr>
            <a:r>
              <a:rPr lang="en-US" sz="1500">
                <a:solidFill>
                  <a:srgbClr val="FDFEFE"/>
                </a:solidFill>
                <a:latin typeface="Proxima Nova"/>
                <a:ea typeface="Proxima Nova"/>
                <a:cs typeface="Proxima Nova"/>
                <a:sym typeface="Proxima Nova"/>
              </a:rPr>
              <a:t>n8n</a:t>
            </a:r>
          </a:p>
          <a:p>
            <a:pPr algn="ctr">
              <a:lnSpc>
                <a:spcPts val="1950"/>
              </a:lnSpc>
            </a:pPr>
            <a:r>
              <a:rPr lang="en-US" sz="1500">
                <a:solidFill>
                  <a:srgbClr val="FDFEFE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Automation tool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52710" y="9318627"/>
            <a:ext cx="207458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0"/>
              </a:lnSpc>
            </a:pPr>
            <a:r>
              <a:rPr lang="en-US" sz="1500">
                <a:solidFill>
                  <a:srgbClr val="FDFEFE"/>
                </a:solidFill>
                <a:latin typeface="Proxima Nova"/>
                <a:ea typeface="Proxima Nova"/>
                <a:cs typeface="Proxima Nova"/>
                <a:sym typeface="Proxima Nova"/>
              </a:rPr>
              <a:t>Supabase</a:t>
            </a:r>
          </a:p>
          <a:p>
            <a:pPr algn="ctr">
              <a:lnSpc>
                <a:spcPts val="1950"/>
              </a:lnSpc>
            </a:pPr>
            <a:r>
              <a:rPr lang="en-US" sz="1500">
                <a:solidFill>
                  <a:srgbClr val="FDFEFE"/>
                </a:solidFill>
                <a:latin typeface="Proxima Nova"/>
                <a:ea typeface="Proxima Nova"/>
                <a:cs typeface="Proxima Nova"/>
                <a:sym typeface="Proxima Nova"/>
              </a:rPr>
              <a:t>for Database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436819" y="9318627"/>
            <a:ext cx="25393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0"/>
              </a:lnSpc>
            </a:pPr>
            <a:r>
              <a:rPr lang="en-US" sz="1500">
                <a:solidFill>
                  <a:srgbClr val="FDFEFE"/>
                </a:solidFill>
                <a:latin typeface="Proxima Nova"/>
                <a:ea typeface="Proxima Nova"/>
                <a:cs typeface="Proxima Nova"/>
                <a:sym typeface="Proxima Nova"/>
              </a:rPr>
              <a:t>Telegram for</a:t>
            </a:r>
          </a:p>
          <a:p>
            <a:pPr algn="ctr">
              <a:lnSpc>
                <a:spcPts val="1950"/>
              </a:lnSpc>
            </a:pPr>
            <a:r>
              <a:rPr lang="en-US" sz="1500">
                <a:solidFill>
                  <a:srgbClr val="FDFEFE"/>
                </a:solidFill>
                <a:latin typeface="Proxima Nova"/>
                <a:ea typeface="Proxima Nova"/>
                <a:cs typeface="Proxima Nova"/>
                <a:sym typeface="Proxima Nova"/>
              </a:rPr>
              <a:t>Chat integration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6950" y="7675772"/>
            <a:ext cx="2836604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999" b="1">
                <a:solidFill>
                  <a:srgbClr val="FDFEF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Tech-Stack: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564493" y="9128027"/>
            <a:ext cx="3723090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b="1">
                <a:solidFill>
                  <a:srgbClr val="FDFEF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n8n workflow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29993" y="8360552"/>
            <a:ext cx="347387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FDFEFE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24037" y="8360552"/>
            <a:ext cx="347387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FDFEFE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26233" y="5231246"/>
            <a:ext cx="4650331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 u="sng">
                <a:solidFill>
                  <a:srgbClr val="38B6FF"/>
                </a:solidFill>
                <a:latin typeface="Poppins"/>
                <a:ea typeface="Poppins"/>
                <a:cs typeface="Poppins"/>
                <a:sym typeface="Poppins"/>
                <a:hlinkClick r:id="rId8" tooltip="https://docs.google.com/document/d/13q1XKAqUZ8odPWnOWKXa9FeMVIzKT3dwcJ5-BL5Na1w/edit?tab=t.0#heading=h.5m7rlcapf2k9"/>
              </a:rPr>
              <a:t>Detailed Description </a:t>
            </a:r>
          </a:p>
          <a:p>
            <a:pPr algn="r">
              <a:lnSpc>
                <a:spcPts val="2600"/>
              </a:lnSpc>
            </a:pPr>
            <a:endParaRPr lang="en-US" sz="2000" u="sng">
              <a:solidFill>
                <a:srgbClr val="38B6FF"/>
              </a:solidFill>
              <a:latin typeface="Poppins"/>
              <a:ea typeface="Poppins"/>
              <a:cs typeface="Poppins"/>
              <a:sym typeface="Poppins"/>
              <a:hlinkClick r:id="rId8" tooltip="https://docs.google.com/document/d/13q1XKAqUZ8odPWnOWKXa9FeMVIzKT3dwcJ5-BL5Na1w/edit?tab=t.0#heading=h.5m7rlcapf2k9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760352" y="779660"/>
            <a:ext cx="194613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b="1" u="sng">
                <a:solidFill>
                  <a:srgbClr val="FDFEFE"/>
                </a:solidFill>
                <a:latin typeface="Poppins Bold"/>
                <a:ea typeface="Poppins Bold"/>
                <a:cs typeface="Poppins Bold"/>
                <a:sym typeface="Poppins Bold"/>
                <a:hlinkClick r:id="rId9" tooltip="http://t.me/TVS_Sahayak_BOT"/>
              </a:rPr>
              <a:t>Bot Link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0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08703" y="1255724"/>
            <a:ext cx="6958765" cy="2814076"/>
            <a:chOff x="0" y="0"/>
            <a:chExt cx="1832761" cy="7411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2761" cy="741156"/>
            </a:xfrm>
            <a:custGeom>
              <a:avLst/>
              <a:gdLst/>
              <a:ahLst/>
              <a:cxnLst/>
              <a:rect l="l" t="t" r="r" b="b"/>
              <a:pathLst>
                <a:path w="1832761" h="741156">
                  <a:moveTo>
                    <a:pt x="0" y="0"/>
                  </a:moveTo>
                  <a:lnTo>
                    <a:pt x="1832761" y="0"/>
                  </a:lnTo>
                  <a:lnTo>
                    <a:pt x="1832761" y="741156"/>
                  </a:lnTo>
                  <a:lnTo>
                    <a:pt x="0" y="74115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6203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832761" cy="76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808703" y="4193074"/>
            <a:ext cx="6958765" cy="2976601"/>
            <a:chOff x="0" y="0"/>
            <a:chExt cx="1832761" cy="7839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2761" cy="783961"/>
            </a:xfrm>
            <a:custGeom>
              <a:avLst/>
              <a:gdLst/>
              <a:ahLst/>
              <a:cxnLst/>
              <a:rect l="l" t="t" r="r" b="b"/>
              <a:pathLst>
                <a:path w="1832761" h="783961">
                  <a:moveTo>
                    <a:pt x="0" y="0"/>
                  </a:moveTo>
                  <a:lnTo>
                    <a:pt x="1832761" y="0"/>
                  </a:lnTo>
                  <a:lnTo>
                    <a:pt x="1832761" y="783961"/>
                  </a:lnTo>
                  <a:lnTo>
                    <a:pt x="0" y="78396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62039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32761" cy="803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808703" y="7337379"/>
            <a:ext cx="6958765" cy="2687844"/>
            <a:chOff x="0" y="0"/>
            <a:chExt cx="1832761" cy="7079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32761" cy="707910"/>
            </a:xfrm>
            <a:custGeom>
              <a:avLst/>
              <a:gdLst/>
              <a:ahLst/>
              <a:cxnLst/>
              <a:rect l="l" t="t" r="r" b="b"/>
              <a:pathLst>
                <a:path w="1832761" h="707910">
                  <a:moveTo>
                    <a:pt x="0" y="0"/>
                  </a:moveTo>
                  <a:lnTo>
                    <a:pt x="1832761" y="0"/>
                  </a:lnTo>
                  <a:lnTo>
                    <a:pt x="1832761" y="707910"/>
                  </a:lnTo>
                  <a:lnTo>
                    <a:pt x="0" y="7079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62039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832761" cy="726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81767" y="1255724"/>
            <a:ext cx="6958765" cy="2814076"/>
            <a:chOff x="0" y="0"/>
            <a:chExt cx="1832761" cy="7411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32761" cy="741156"/>
            </a:xfrm>
            <a:custGeom>
              <a:avLst/>
              <a:gdLst/>
              <a:ahLst/>
              <a:cxnLst/>
              <a:rect l="l" t="t" r="r" b="b"/>
              <a:pathLst>
                <a:path w="1832761" h="741156">
                  <a:moveTo>
                    <a:pt x="0" y="0"/>
                  </a:moveTo>
                  <a:lnTo>
                    <a:pt x="1832761" y="0"/>
                  </a:lnTo>
                  <a:lnTo>
                    <a:pt x="1832761" y="741156"/>
                  </a:lnTo>
                  <a:lnTo>
                    <a:pt x="0" y="74115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62039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832761" cy="76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881767" y="4193074"/>
            <a:ext cx="6958765" cy="2976601"/>
            <a:chOff x="0" y="0"/>
            <a:chExt cx="1832761" cy="78396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32761" cy="783961"/>
            </a:xfrm>
            <a:custGeom>
              <a:avLst/>
              <a:gdLst/>
              <a:ahLst/>
              <a:cxnLst/>
              <a:rect l="l" t="t" r="r" b="b"/>
              <a:pathLst>
                <a:path w="1832761" h="783961">
                  <a:moveTo>
                    <a:pt x="0" y="0"/>
                  </a:moveTo>
                  <a:lnTo>
                    <a:pt x="1832761" y="0"/>
                  </a:lnTo>
                  <a:lnTo>
                    <a:pt x="1832761" y="783961"/>
                  </a:lnTo>
                  <a:lnTo>
                    <a:pt x="0" y="78396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62039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1832761" cy="803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881767" y="7337379"/>
            <a:ext cx="6958765" cy="2687844"/>
            <a:chOff x="0" y="0"/>
            <a:chExt cx="1832761" cy="7079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2761" cy="707910"/>
            </a:xfrm>
            <a:custGeom>
              <a:avLst/>
              <a:gdLst/>
              <a:ahLst/>
              <a:cxnLst/>
              <a:rect l="l" t="t" r="r" b="b"/>
              <a:pathLst>
                <a:path w="1832761" h="707910">
                  <a:moveTo>
                    <a:pt x="0" y="0"/>
                  </a:moveTo>
                  <a:lnTo>
                    <a:pt x="1832761" y="0"/>
                  </a:lnTo>
                  <a:lnTo>
                    <a:pt x="1832761" y="707910"/>
                  </a:lnTo>
                  <a:lnTo>
                    <a:pt x="0" y="7079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62039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1832761" cy="726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4069431" y="1723514"/>
            <a:ext cx="1884832" cy="1707436"/>
          </a:xfrm>
          <a:custGeom>
            <a:avLst/>
            <a:gdLst/>
            <a:ahLst/>
            <a:cxnLst/>
            <a:rect l="l" t="t" r="r" b="b"/>
            <a:pathLst>
              <a:path w="1884832" h="1707436">
                <a:moveTo>
                  <a:pt x="0" y="0"/>
                </a:moveTo>
                <a:lnTo>
                  <a:pt x="1884832" y="0"/>
                </a:lnTo>
                <a:lnTo>
                  <a:pt x="1884832" y="1707436"/>
                </a:lnTo>
                <a:lnTo>
                  <a:pt x="0" y="1707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093540" y="1390441"/>
            <a:ext cx="4559126" cy="2564509"/>
          </a:xfrm>
          <a:custGeom>
            <a:avLst/>
            <a:gdLst/>
            <a:ahLst/>
            <a:cxnLst/>
            <a:rect l="l" t="t" r="r" b="b"/>
            <a:pathLst>
              <a:path w="4559126" h="2564509">
                <a:moveTo>
                  <a:pt x="0" y="0"/>
                </a:moveTo>
                <a:lnTo>
                  <a:pt x="4559127" y="0"/>
                </a:lnTo>
                <a:lnTo>
                  <a:pt x="4559127" y="2564508"/>
                </a:lnTo>
                <a:lnTo>
                  <a:pt x="0" y="2564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069431" y="7932100"/>
            <a:ext cx="1884832" cy="1498402"/>
          </a:xfrm>
          <a:custGeom>
            <a:avLst/>
            <a:gdLst/>
            <a:ahLst/>
            <a:cxnLst/>
            <a:rect l="l" t="t" r="r" b="b"/>
            <a:pathLst>
              <a:path w="1884832" h="1498402">
                <a:moveTo>
                  <a:pt x="0" y="0"/>
                </a:moveTo>
                <a:lnTo>
                  <a:pt x="1884832" y="0"/>
                </a:lnTo>
                <a:lnTo>
                  <a:pt x="1884832" y="1498402"/>
                </a:lnTo>
                <a:lnTo>
                  <a:pt x="0" y="1498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066978" y="7407800"/>
            <a:ext cx="4536391" cy="2495015"/>
          </a:xfrm>
          <a:custGeom>
            <a:avLst/>
            <a:gdLst/>
            <a:ahLst/>
            <a:cxnLst/>
            <a:rect l="l" t="t" r="r" b="b"/>
            <a:pathLst>
              <a:path w="4536391" h="2495015">
                <a:moveTo>
                  <a:pt x="0" y="0"/>
                </a:moveTo>
                <a:lnTo>
                  <a:pt x="4536391" y="0"/>
                </a:lnTo>
                <a:lnTo>
                  <a:pt x="4536391" y="2495015"/>
                </a:lnTo>
                <a:lnTo>
                  <a:pt x="0" y="24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069431" y="4304505"/>
            <a:ext cx="1884832" cy="2680910"/>
          </a:xfrm>
          <a:custGeom>
            <a:avLst/>
            <a:gdLst/>
            <a:ahLst/>
            <a:cxnLst/>
            <a:rect l="l" t="t" r="r" b="b"/>
            <a:pathLst>
              <a:path w="1884832" h="2680910">
                <a:moveTo>
                  <a:pt x="0" y="0"/>
                </a:moveTo>
                <a:lnTo>
                  <a:pt x="1884832" y="0"/>
                </a:lnTo>
                <a:lnTo>
                  <a:pt x="1884832" y="2680910"/>
                </a:lnTo>
                <a:lnTo>
                  <a:pt x="0" y="2680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183364" y="4355550"/>
            <a:ext cx="4469303" cy="2636062"/>
          </a:xfrm>
          <a:custGeom>
            <a:avLst/>
            <a:gdLst/>
            <a:ahLst/>
            <a:cxnLst/>
            <a:rect l="l" t="t" r="r" b="b"/>
            <a:pathLst>
              <a:path w="4469303" h="2636062">
                <a:moveTo>
                  <a:pt x="0" y="0"/>
                </a:moveTo>
                <a:lnTo>
                  <a:pt x="4469303" y="0"/>
                </a:lnTo>
                <a:lnTo>
                  <a:pt x="4469303" y="2636062"/>
                </a:lnTo>
                <a:lnTo>
                  <a:pt x="0" y="26360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4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1013294" y="4355550"/>
            <a:ext cx="1913135" cy="2652749"/>
          </a:xfrm>
          <a:custGeom>
            <a:avLst/>
            <a:gdLst/>
            <a:ahLst/>
            <a:cxnLst/>
            <a:rect l="l" t="t" r="r" b="b"/>
            <a:pathLst>
              <a:path w="1913135" h="2652749">
                <a:moveTo>
                  <a:pt x="0" y="0"/>
                </a:moveTo>
                <a:lnTo>
                  <a:pt x="1913134" y="0"/>
                </a:lnTo>
                <a:lnTo>
                  <a:pt x="1913134" y="2652748"/>
                </a:lnTo>
                <a:lnTo>
                  <a:pt x="0" y="26527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3025572" y="4304505"/>
            <a:ext cx="4699084" cy="2754838"/>
          </a:xfrm>
          <a:custGeom>
            <a:avLst/>
            <a:gdLst/>
            <a:ahLst/>
            <a:cxnLst/>
            <a:rect l="l" t="t" r="r" b="b"/>
            <a:pathLst>
              <a:path w="4699084" h="2754838">
                <a:moveTo>
                  <a:pt x="0" y="0"/>
                </a:moveTo>
                <a:lnTo>
                  <a:pt x="4699084" y="0"/>
                </a:lnTo>
                <a:lnTo>
                  <a:pt x="4699084" y="2754838"/>
                </a:lnTo>
                <a:lnTo>
                  <a:pt x="0" y="27548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1013294" y="7628420"/>
            <a:ext cx="2088018" cy="1775206"/>
          </a:xfrm>
          <a:custGeom>
            <a:avLst/>
            <a:gdLst/>
            <a:ahLst/>
            <a:cxnLst/>
            <a:rect l="l" t="t" r="r" b="b"/>
            <a:pathLst>
              <a:path w="2088018" h="1775206">
                <a:moveTo>
                  <a:pt x="0" y="0"/>
                </a:moveTo>
                <a:lnTo>
                  <a:pt x="2088017" y="0"/>
                </a:lnTo>
                <a:lnTo>
                  <a:pt x="2088017" y="1775206"/>
                </a:lnTo>
                <a:lnTo>
                  <a:pt x="0" y="17752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3259803" y="7407800"/>
            <a:ext cx="4334050" cy="2589595"/>
          </a:xfrm>
          <a:custGeom>
            <a:avLst/>
            <a:gdLst/>
            <a:ahLst/>
            <a:cxnLst/>
            <a:rect l="l" t="t" r="r" b="b"/>
            <a:pathLst>
              <a:path w="4334050" h="2589595">
                <a:moveTo>
                  <a:pt x="0" y="0"/>
                </a:moveTo>
                <a:lnTo>
                  <a:pt x="4334051" y="0"/>
                </a:lnTo>
                <a:lnTo>
                  <a:pt x="4334051" y="2589595"/>
                </a:lnTo>
                <a:lnTo>
                  <a:pt x="0" y="258959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1013294" y="1618597"/>
            <a:ext cx="1781501" cy="1846452"/>
          </a:xfrm>
          <a:custGeom>
            <a:avLst/>
            <a:gdLst/>
            <a:ahLst/>
            <a:cxnLst/>
            <a:rect l="l" t="t" r="r" b="b"/>
            <a:pathLst>
              <a:path w="1781501" h="1846452">
                <a:moveTo>
                  <a:pt x="0" y="0"/>
                </a:moveTo>
                <a:lnTo>
                  <a:pt x="1781501" y="0"/>
                </a:lnTo>
                <a:lnTo>
                  <a:pt x="1781501" y="1846452"/>
                </a:lnTo>
                <a:lnTo>
                  <a:pt x="0" y="18464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3103170" y="1340731"/>
            <a:ext cx="4543888" cy="2680894"/>
          </a:xfrm>
          <a:custGeom>
            <a:avLst/>
            <a:gdLst/>
            <a:ahLst/>
            <a:cxnLst/>
            <a:rect l="l" t="t" r="r" b="b"/>
            <a:pathLst>
              <a:path w="4543888" h="2680894">
                <a:moveTo>
                  <a:pt x="0" y="0"/>
                </a:moveTo>
                <a:lnTo>
                  <a:pt x="4543888" y="0"/>
                </a:lnTo>
                <a:lnTo>
                  <a:pt x="4543888" y="2680893"/>
                </a:lnTo>
                <a:lnTo>
                  <a:pt x="0" y="26808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888340" y="3482331"/>
            <a:ext cx="1727681" cy="5966897"/>
          </a:xfrm>
          <a:custGeom>
            <a:avLst/>
            <a:gdLst/>
            <a:ahLst/>
            <a:cxnLst/>
            <a:rect l="l" t="t" r="r" b="b"/>
            <a:pathLst>
              <a:path w="1727681" h="5966897">
                <a:moveTo>
                  <a:pt x="0" y="0"/>
                </a:moveTo>
                <a:lnTo>
                  <a:pt x="1727681" y="0"/>
                </a:lnTo>
                <a:lnTo>
                  <a:pt x="1727681" y="5966897"/>
                </a:lnTo>
                <a:lnTo>
                  <a:pt x="0" y="596689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  <a:ln w="9525" cap="sq">
            <a:solidFill>
              <a:srgbClr val="FFFFFF"/>
            </a:solidFill>
            <a:prstDash val="solid"/>
            <a:miter/>
          </a:ln>
        </p:spPr>
      </p:sp>
      <p:sp>
        <p:nvSpPr>
          <p:cNvPr id="33" name="TextBox 33"/>
          <p:cNvSpPr txBox="1"/>
          <p:nvPr/>
        </p:nvSpPr>
        <p:spPr>
          <a:xfrm>
            <a:off x="303762" y="257175"/>
            <a:ext cx="884023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Appendix - I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88340" y="2509327"/>
            <a:ext cx="2453638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Missing Values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88340" y="1561589"/>
            <a:ext cx="2453638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Shape of Dataset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88340" y="1875914"/>
            <a:ext cx="2453638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1">
                <a:solidFill>
                  <a:srgbClr val="0F8A42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(2000, 19)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88340" y="2834631"/>
            <a:ext cx="2453638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1">
                <a:solidFill>
                  <a:srgbClr val="0F8A42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No Null Values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286431" y="769949"/>
            <a:ext cx="4533384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Analysis Category Distributions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0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3762" y="1584740"/>
            <a:ext cx="6099364" cy="7239601"/>
          </a:xfrm>
          <a:custGeom>
            <a:avLst/>
            <a:gdLst/>
            <a:ahLst/>
            <a:cxnLst/>
            <a:rect l="l" t="t" r="r" b="b"/>
            <a:pathLst>
              <a:path w="6099364" h="7239601">
                <a:moveTo>
                  <a:pt x="0" y="0"/>
                </a:moveTo>
                <a:lnTo>
                  <a:pt x="6099365" y="0"/>
                </a:lnTo>
                <a:lnTo>
                  <a:pt x="6099365" y="7239602"/>
                </a:lnTo>
                <a:lnTo>
                  <a:pt x="0" y="723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6565356" y="1584740"/>
            <a:ext cx="3698697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03762" y="257175"/>
            <a:ext cx="884023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Appendix - II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7840" y="1157068"/>
            <a:ext cx="1607692" cy="29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9"/>
              </a:lnSpc>
            </a:pPr>
            <a:r>
              <a:rPr lang="en-US" sz="1799" b="1" dirty="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SHAP Values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25978" y="2081005"/>
            <a:ext cx="9443802" cy="656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2699">
                <a:solidFill>
                  <a:srgbClr val="FDFEFE"/>
                </a:solidFill>
                <a:latin typeface="Proxima Nova"/>
                <a:ea typeface="Proxima Nova"/>
                <a:cs typeface="Proxima Nova"/>
                <a:sym typeface="Proxima Nova"/>
              </a:rPr>
              <a:t>Analysis Notebook   </a:t>
            </a:r>
            <a:r>
              <a:rPr lang="en-US" sz="2699" u="sng">
                <a:solidFill>
                  <a:srgbClr val="38B6FF"/>
                </a:solidFill>
                <a:latin typeface="Proxima Nova"/>
                <a:ea typeface="Proxima Nova"/>
                <a:cs typeface="Proxima Nova"/>
                <a:sym typeface="Proxima Nova"/>
                <a:hlinkClick r:id="rId6" tooltip="https://colab.research.google.com/drive/1_ohfA5glyt3fjs12JDfENpfPPwEzz_Hq?usp=sharing"/>
              </a:rPr>
              <a:t>Collab</a:t>
            </a:r>
            <a:r>
              <a:rPr lang="en-US" sz="2699">
                <a:solidFill>
                  <a:srgbClr val="191824"/>
                </a:solidFill>
                <a:latin typeface="Proxima Nova"/>
                <a:ea typeface="Proxima Nova"/>
                <a:cs typeface="Proxima Nova"/>
                <a:sym typeface="Proxima Nova"/>
              </a:rPr>
              <a:t> | </a:t>
            </a:r>
            <a:r>
              <a:rPr lang="en-US" sz="2699" u="sng">
                <a:solidFill>
                  <a:srgbClr val="38B6FF"/>
                </a:solidFill>
                <a:latin typeface="Proxima Nova"/>
                <a:ea typeface="Proxima Nova"/>
                <a:cs typeface="Proxima Nova"/>
                <a:sym typeface="Proxima Nova"/>
                <a:hlinkClick r:id="rId7" tooltip="https://drive.google.com/file/d/1QrF41Z5U6qLU8wWlwX9vMvMDaj3HbhhA/view?usp=sharing"/>
              </a:rPr>
              <a:t>Drive</a:t>
            </a:r>
            <a:r>
              <a:rPr lang="en-US" sz="2699">
                <a:solidFill>
                  <a:srgbClr val="38B6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  <a:p>
            <a:pPr algn="l">
              <a:lnSpc>
                <a:spcPts val="3509"/>
              </a:lnSpc>
            </a:pPr>
            <a:endParaRPr lang="en-US" sz="2699">
              <a:solidFill>
                <a:srgbClr val="38B6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3509"/>
              </a:lnSpc>
            </a:pPr>
            <a:r>
              <a:rPr lang="en-US" sz="2699">
                <a:solidFill>
                  <a:srgbClr val="FDFEFE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 Model Notebook  </a:t>
            </a:r>
            <a:r>
              <a:rPr lang="en-US" sz="2699">
                <a:solidFill>
                  <a:srgbClr val="19182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699" u="sng">
                <a:solidFill>
                  <a:srgbClr val="38B6FF"/>
                </a:solidFill>
                <a:latin typeface="Proxima Nova"/>
                <a:ea typeface="Proxima Nova"/>
                <a:cs typeface="Proxima Nova"/>
                <a:sym typeface="Proxima Nova"/>
                <a:hlinkClick r:id="rId8" tooltip="https://colab.research.google.com/drive/1D1hFcoPUDatFTQv04SDvKtGLHq6fuJst?usp=sharing"/>
              </a:rPr>
              <a:t>Collab</a:t>
            </a:r>
            <a:r>
              <a:rPr lang="en-US" sz="2699">
                <a:solidFill>
                  <a:srgbClr val="191824"/>
                </a:solidFill>
                <a:latin typeface="Proxima Nova"/>
                <a:ea typeface="Proxima Nova"/>
                <a:cs typeface="Proxima Nova"/>
                <a:sym typeface="Proxima Nova"/>
              </a:rPr>
              <a:t> | </a:t>
            </a:r>
            <a:r>
              <a:rPr lang="en-US" sz="2699" u="sng">
                <a:solidFill>
                  <a:srgbClr val="38B6FF"/>
                </a:solidFill>
                <a:latin typeface="Proxima Nova"/>
                <a:ea typeface="Proxima Nova"/>
                <a:cs typeface="Proxima Nova"/>
                <a:sym typeface="Proxima Nova"/>
                <a:hlinkClick r:id="rId9" tooltip="https://drive.google.com/file/d/1zNC4pgaVzHuuAP42GSggm-HLMnB0k_mp/view?usp=sharing"/>
              </a:rPr>
              <a:t>Drive</a:t>
            </a:r>
            <a:r>
              <a:rPr lang="en-US" sz="2699">
                <a:solidFill>
                  <a:srgbClr val="38B6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  <a:p>
            <a:pPr algn="l">
              <a:lnSpc>
                <a:spcPts val="3509"/>
              </a:lnSpc>
            </a:pPr>
            <a:endParaRPr lang="en-US" sz="2699">
              <a:solidFill>
                <a:srgbClr val="38B6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3509"/>
              </a:lnSpc>
            </a:pPr>
            <a:r>
              <a:rPr lang="en-US" sz="2699">
                <a:solidFill>
                  <a:srgbClr val="FDFEFE"/>
                </a:solidFill>
                <a:latin typeface="Proxima Nova"/>
                <a:ea typeface="Proxima Nova"/>
                <a:cs typeface="Proxima Nova"/>
                <a:sym typeface="Proxima Nova"/>
              </a:rPr>
              <a:t>Recommendation Model Notebook  </a:t>
            </a:r>
            <a:r>
              <a:rPr lang="en-US" sz="2699">
                <a:solidFill>
                  <a:srgbClr val="19182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699" u="sng">
                <a:solidFill>
                  <a:srgbClr val="38B6FF"/>
                </a:solidFill>
                <a:latin typeface="Proxima Nova"/>
                <a:ea typeface="Proxima Nova"/>
                <a:cs typeface="Proxima Nova"/>
                <a:sym typeface="Proxima Nova"/>
                <a:hlinkClick r:id="rId10" tooltip="https://colab.research.google.com/drive/1U8WJkHvwYCZyz_nIFXXyn9TDxDv5T9Kt?usp=sharing"/>
              </a:rPr>
              <a:t>Collab</a:t>
            </a:r>
            <a:r>
              <a:rPr lang="en-US" sz="2699">
                <a:solidFill>
                  <a:srgbClr val="38B6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699">
                <a:solidFill>
                  <a:srgbClr val="191824"/>
                </a:solidFill>
                <a:latin typeface="Proxima Nova"/>
                <a:ea typeface="Proxima Nova"/>
                <a:cs typeface="Proxima Nova"/>
                <a:sym typeface="Proxima Nova"/>
              </a:rPr>
              <a:t>| </a:t>
            </a:r>
            <a:r>
              <a:rPr lang="en-US" sz="2699" u="sng">
                <a:solidFill>
                  <a:srgbClr val="38B6FF"/>
                </a:solidFill>
                <a:latin typeface="Proxima Nova"/>
                <a:ea typeface="Proxima Nova"/>
                <a:cs typeface="Proxima Nova"/>
                <a:sym typeface="Proxima Nova"/>
                <a:hlinkClick r:id="rId11" tooltip="https://drive.google.com/file/d/1i5vDuKRtrtR60z9Iwwn8IIhgePD3fco1/view?usp=sharing"/>
              </a:rPr>
              <a:t>Drive</a:t>
            </a:r>
            <a:r>
              <a:rPr lang="en-US" sz="2699" u="sng">
                <a:solidFill>
                  <a:srgbClr val="191824"/>
                </a:solidFill>
                <a:latin typeface="Proxima Nova"/>
                <a:ea typeface="Proxima Nova"/>
                <a:cs typeface="Proxima Nova"/>
                <a:sym typeface="Proxima Nova"/>
                <a:hlinkClick r:id="rId11" tooltip="https://drive.google.com/file/d/1i5vDuKRtrtR60z9Iwwn8IIhgePD3fco1/view?usp=sharing"/>
              </a:rPr>
              <a:t> </a:t>
            </a:r>
          </a:p>
          <a:p>
            <a:pPr algn="l">
              <a:lnSpc>
                <a:spcPts val="3509"/>
              </a:lnSpc>
            </a:pPr>
            <a:endParaRPr lang="en-US" sz="2699" u="sng">
              <a:solidFill>
                <a:srgbClr val="191824"/>
              </a:solidFill>
              <a:latin typeface="Proxima Nova"/>
              <a:ea typeface="Proxima Nova"/>
              <a:cs typeface="Proxima Nova"/>
              <a:sym typeface="Proxima Nova"/>
              <a:hlinkClick r:id="rId11" tooltip="https://drive.google.com/file/d/1i5vDuKRtrtR60z9Iwwn8IIhgePD3fco1/view?usp=sharing"/>
            </a:endParaRPr>
          </a:p>
          <a:p>
            <a:pPr algn="l">
              <a:lnSpc>
                <a:spcPts val="3509"/>
              </a:lnSpc>
            </a:pPr>
            <a:r>
              <a:rPr lang="en-US" sz="2699">
                <a:solidFill>
                  <a:srgbClr val="FDFEFE"/>
                </a:solidFill>
                <a:latin typeface="Proxima Nova"/>
                <a:ea typeface="Proxima Nova"/>
                <a:cs typeface="Proxima Nova"/>
                <a:sym typeface="Proxima Nova"/>
              </a:rPr>
              <a:t>Chatbot (Sahayak) n8n workflow  </a:t>
            </a:r>
            <a:r>
              <a:rPr lang="en-US" sz="2699" u="sng">
                <a:solidFill>
                  <a:srgbClr val="38B6FF"/>
                </a:solidFill>
                <a:latin typeface="Proxima Nova"/>
                <a:ea typeface="Proxima Nova"/>
                <a:cs typeface="Proxima Nova"/>
                <a:sym typeface="Proxima Nova"/>
                <a:hlinkClick r:id="rId12" tooltip="https://drive.google.com/file/d/1WlRxz9--JzXoeR1et4RaeMStFkscK5jG/view?usp=sharing"/>
              </a:rPr>
              <a:t>Drive</a:t>
            </a:r>
          </a:p>
          <a:p>
            <a:pPr algn="l">
              <a:lnSpc>
                <a:spcPts val="3509"/>
              </a:lnSpc>
            </a:pPr>
            <a:endParaRPr lang="en-US" sz="2699" u="sng">
              <a:solidFill>
                <a:srgbClr val="38B6FF"/>
              </a:solidFill>
              <a:latin typeface="Proxima Nova"/>
              <a:ea typeface="Proxima Nova"/>
              <a:cs typeface="Proxima Nova"/>
              <a:sym typeface="Proxima Nova"/>
              <a:hlinkClick r:id="rId12" tooltip="https://drive.google.com/file/d/1WlRxz9--JzXoeR1et4RaeMStFkscK5jG/view?usp=sharing"/>
            </a:endParaRPr>
          </a:p>
          <a:p>
            <a:pPr algn="l">
              <a:lnSpc>
                <a:spcPts val="3509"/>
              </a:lnSpc>
            </a:pPr>
            <a:r>
              <a:rPr lang="en-US" sz="2699">
                <a:solidFill>
                  <a:srgbClr val="FDFEFE"/>
                </a:solidFill>
                <a:latin typeface="Proxima Nova"/>
                <a:ea typeface="Proxima Nova"/>
                <a:cs typeface="Proxima Nova"/>
                <a:sym typeface="Proxima Nova"/>
              </a:rPr>
              <a:t>Description of Building the Chatbot    </a:t>
            </a:r>
            <a:r>
              <a:rPr lang="en-US" sz="2699" u="sng">
                <a:solidFill>
                  <a:srgbClr val="38B6FF"/>
                </a:solidFill>
                <a:latin typeface="Proxima Nova"/>
                <a:ea typeface="Proxima Nova"/>
                <a:cs typeface="Proxima Nova"/>
                <a:sym typeface="Proxima Nova"/>
                <a:hlinkClick r:id="rId13" tooltip="https://docs.google.com/document/d/13q1XKAqUZ8odPWnOWKXa9FeMVIzKT3dwcJ5-BL5Na1w/edit?usp=sharing"/>
              </a:rPr>
              <a:t>Doc</a:t>
            </a:r>
            <a:r>
              <a:rPr lang="en-US" sz="2699">
                <a:solidFill>
                  <a:srgbClr val="19182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  <a:p>
            <a:pPr algn="l">
              <a:lnSpc>
                <a:spcPts val="3509"/>
              </a:lnSpc>
            </a:pPr>
            <a:endParaRPr lang="en-US" sz="2699">
              <a:solidFill>
                <a:srgbClr val="19182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3509"/>
              </a:lnSpc>
            </a:pPr>
            <a:r>
              <a:rPr lang="en-US" sz="2699">
                <a:solidFill>
                  <a:srgbClr val="FDFEFE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 with risk scores </a:t>
            </a:r>
            <a:r>
              <a:rPr lang="en-US" sz="2699" u="sng">
                <a:solidFill>
                  <a:srgbClr val="38B6FF"/>
                </a:solidFill>
                <a:latin typeface="Proxima Nova"/>
                <a:ea typeface="Proxima Nova"/>
                <a:cs typeface="Proxima Nova"/>
                <a:sym typeface="Proxima Nova"/>
                <a:hlinkClick r:id="rId14" tooltip="https://docs.google.com/spreadsheets/d/17zc1bA0GGIWNJ2a8JZ1q5XeDmPozViwoOR82efMcybY/edit?usp=sharing"/>
              </a:rPr>
              <a:t>Link</a:t>
            </a:r>
          </a:p>
          <a:p>
            <a:pPr algn="l">
              <a:lnSpc>
                <a:spcPts val="3509"/>
              </a:lnSpc>
            </a:pPr>
            <a:endParaRPr lang="en-US" sz="2699" u="sng">
              <a:solidFill>
                <a:srgbClr val="38B6FF"/>
              </a:solidFill>
              <a:latin typeface="Proxima Nova"/>
              <a:ea typeface="Proxima Nova"/>
              <a:cs typeface="Proxima Nova"/>
              <a:sym typeface="Proxima Nova"/>
              <a:hlinkClick r:id="rId14" tooltip="https://docs.google.com/spreadsheets/d/17zc1bA0GGIWNJ2a8JZ1q5XeDmPozViwoOR82efMcybY/edit?usp=sharing"/>
            </a:endParaRPr>
          </a:p>
          <a:p>
            <a:pPr algn="l">
              <a:lnSpc>
                <a:spcPts val="3509"/>
              </a:lnSpc>
            </a:pPr>
            <a:r>
              <a:rPr lang="en-US" sz="2699">
                <a:solidFill>
                  <a:srgbClr val="FDFEFE"/>
                </a:solidFill>
                <a:latin typeface="Proxima Nova"/>
                <a:ea typeface="Proxima Nova"/>
                <a:cs typeface="Proxima Nova"/>
                <a:sym typeface="Proxima Nova"/>
              </a:rPr>
              <a:t>Ideations  </a:t>
            </a:r>
            <a:r>
              <a:rPr lang="en-US" sz="2699" u="sng">
                <a:solidFill>
                  <a:srgbClr val="38B6FF"/>
                </a:solidFill>
                <a:latin typeface="Proxima Nova"/>
                <a:ea typeface="Proxima Nova"/>
                <a:cs typeface="Proxima Nova"/>
                <a:sym typeface="Proxima Nova"/>
                <a:hlinkClick r:id="rId15" tooltip="https://drive.google.com/file/d/1ifhWdUw7wzjZ-DiVKVX3PqCmXi9fn14y/view?usp=sharing"/>
              </a:rPr>
              <a:t>Link</a:t>
            </a:r>
          </a:p>
          <a:p>
            <a:pPr algn="l">
              <a:lnSpc>
                <a:spcPts val="3509"/>
              </a:lnSpc>
            </a:pPr>
            <a:endParaRPr lang="en-US" sz="2699" u="sng">
              <a:solidFill>
                <a:srgbClr val="38B6FF"/>
              </a:solidFill>
              <a:latin typeface="Proxima Nova"/>
              <a:ea typeface="Proxima Nova"/>
              <a:cs typeface="Proxima Nova"/>
              <a:sym typeface="Proxima Nova"/>
              <a:hlinkClick r:id="rId15" tooltip="https://drive.google.com/file/d/1ifhWdUw7wzjZ-DiVKVX3PqCmXi9fn14y/view?usp=sharing"/>
            </a:endParaRPr>
          </a:p>
          <a:p>
            <a:pPr algn="l">
              <a:lnSpc>
                <a:spcPts val="3509"/>
              </a:lnSpc>
            </a:pPr>
            <a:r>
              <a:rPr lang="en-US" sz="26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Recommmendation Strategy  Output   </a:t>
            </a:r>
            <a:r>
              <a:rPr lang="en-US" sz="2699" u="sng">
                <a:solidFill>
                  <a:srgbClr val="38B6FF"/>
                </a:solidFill>
                <a:latin typeface="Proxima Nova"/>
                <a:ea typeface="Proxima Nova"/>
                <a:cs typeface="Proxima Nova"/>
                <a:sym typeface="Proxima Nova"/>
                <a:hlinkClick r:id="rId16" tooltip="https://docs.google.com/spreadsheets/d/1TSr83Cuj7RvJLhtjiDf6iC_JqJC3fMDeJ5RxSEJq0I4/edit?usp=sharing"/>
              </a:rPr>
              <a:t>Link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25978" y="1565690"/>
            <a:ext cx="1607692" cy="29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9"/>
              </a:lnSpc>
            </a:pPr>
            <a:r>
              <a:rPr lang="en-US" sz="1799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Links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B721ED-0A08-44E4-6EFA-1D402BDA8D3C}"/>
              </a:ext>
            </a:extLst>
          </p:cNvPr>
          <p:cNvSpPr txBox="1"/>
          <p:nvPr/>
        </p:nvSpPr>
        <p:spPr>
          <a:xfrm>
            <a:off x="6781800" y="1083497"/>
            <a:ext cx="9982200" cy="365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339"/>
              </a:lnSpc>
            </a:pPr>
            <a:r>
              <a:rPr lang="en-US" sz="1799" b="1" dirty="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Chatbot video :- click to play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23881" y="5338857"/>
            <a:ext cx="884023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>
                <a:solidFill>
                  <a:srgbClr val="06203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6315346" y="3328639"/>
            <a:ext cx="5657308" cy="1591118"/>
          </a:xfrm>
          <a:custGeom>
            <a:avLst/>
            <a:gdLst/>
            <a:ahLst/>
            <a:cxnLst/>
            <a:rect l="l" t="t" r="r" b="b"/>
            <a:pathLst>
              <a:path w="5657308" h="1591118">
                <a:moveTo>
                  <a:pt x="0" y="0"/>
                </a:moveTo>
                <a:lnTo>
                  <a:pt x="5657308" y="0"/>
                </a:lnTo>
                <a:lnTo>
                  <a:pt x="5657308" y="1591118"/>
                </a:lnTo>
                <a:lnTo>
                  <a:pt x="0" y="1591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052275" y="6539261"/>
            <a:ext cx="61834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62039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Presented by </a:t>
            </a:r>
            <a:r>
              <a:rPr lang="en-US" sz="2799" b="1">
                <a:solidFill>
                  <a:srgbClr val="06203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Sanskar Ughade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836</Words>
  <Application>Microsoft Office PowerPoint</Application>
  <PresentationFormat>Custom</PresentationFormat>
  <Paragraphs>113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Proxima Nova</vt:lpstr>
      <vt:lpstr>Poppins</vt:lpstr>
      <vt:lpstr>Arial</vt:lpstr>
      <vt:lpstr>Poppins Bold</vt:lpstr>
      <vt:lpstr>Proxima Nova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TVS_EPIC7.0_Analytics_submission_Case_2</dc:title>
  <cp:lastModifiedBy>sanskar ughade</cp:lastModifiedBy>
  <cp:revision>2</cp:revision>
  <dcterms:created xsi:type="dcterms:W3CDTF">2006-08-16T00:00:00Z</dcterms:created>
  <dcterms:modified xsi:type="dcterms:W3CDTF">2025-08-17T06:16:34Z</dcterms:modified>
  <dc:identifier>DAGv-fwWZm0</dc:identifier>
</cp:coreProperties>
</file>